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477" r:id="rId3"/>
    <p:sldId id="266" r:id="rId4"/>
    <p:sldId id="473" r:id="rId5"/>
    <p:sldId id="474" r:id="rId6"/>
    <p:sldId id="472" r:id="rId7"/>
    <p:sldId id="476" r:id="rId8"/>
    <p:sldId id="475" r:id="rId9"/>
    <p:sldId id="479" r:id="rId10"/>
    <p:sldId id="491" r:id="rId11"/>
    <p:sldId id="478" r:id="rId12"/>
    <p:sldId id="488" r:id="rId13"/>
    <p:sldId id="268" r:id="rId14"/>
    <p:sldId id="269" r:id="rId15"/>
    <p:sldId id="494" r:id="rId16"/>
    <p:sldId id="496" r:id="rId17"/>
    <p:sldId id="466" r:id="rId18"/>
    <p:sldId id="467" r:id="rId19"/>
    <p:sldId id="495" r:id="rId20"/>
    <p:sldId id="483" r:id="rId21"/>
    <p:sldId id="484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74" autoAdjust="0"/>
  </p:normalViewPr>
  <p:slideViewPr>
    <p:cSldViewPr snapToGrid="0">
      <p:cViewPr varScale="1">
        <p:scale>
          <a:sx n="106" d="100"/>
          <a:sy n="106" d="100"/>
        </p:scale>
        <p:origin x="12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25FE3E4-F141-4A56-B16C-1C335D0369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190B4DB-028A-4EFE-A4D8-6263BF2EF5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5C947-ED67-4F92-9400-31439525D99F}" type="datetimeFigureOut">
              <a:rPr lang="de-AT" smtClean="0"/>
              <a:t>17.10.2023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B91B70-DD89-4A41-99CA-D29B873E8D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WissenPlus | Jänner 2020 © LERNEN WILL MEHR! Autorin: Mag. Vorname Nachname</a:t>
            </a:r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F36FD1-C9C3-4000-8D45-04474A21C0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EF492-31B7-42E0-AAE7-12349A0A817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9878079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CE35C-99E4-4BBA-9F4D-EADFC8F046A0}" type="datetimeFigureOut">
              <a:rPr lang="de-AT" smtClean="0"/>
              <a:t>17.10.2023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WissenPlus | Jänner 2020 © LERNEN WILL MEHR! Autorin: Mag. Vorname Nachname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DCA7E-5E44-48B0-AFE9-1334790AEAF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013660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„Nur ein von Anfang an strukturierter Auswahlprozess verhindert, dass Sie bei einer Bewerbungsflut den Überblick verlieren und dadurch die Personalsuche zum Ärgernis wird. Machen Sie das positions- und aufgabenspezifische Anforderungsprofil zum Ausgangspunkt Ihrer strukturierten Vorgehensweise.“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F38A2-4299-4048-AA70-B7731E095501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286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D9C8F5-21A3-40E8-B62F-288A0A66D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901869" cy="2387600"/>
          </a:xfrm>
        </p:spPr>
        <p:txBody>
          <a:bodyPr anchor="b"/>
          <a:lstStyle>
            <a:lvl1pPr algn="ctr">
              <a:defRPr sz="6000"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8EAB818-BAE9-4FDF-A7B5-17F736B6E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890186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A2E813-76DC-4628-95E3-A32291D89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fld id="{95B55F8C-6501-4C5C-B174-CB5E94A5D12E}" type="datetime4">
              <a:rPr lang="de-DE" smtClean="0"/>
              <a:pPr/>
              <a:t>17. Oktober 2023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6189D9-1A14-4F1A-BAD3-B6D51EDFF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r>
              <a:rPr lang="de-DE"/>
              <a:t>Titel © Hölzel Verlag</a:t>
            </a:r>
            <a:br>
              <a:rPr lang="de-DE"/>
            </a:br>
            <a:r>
              <a:rPr lang="de-DE"/>
              <a:t>Autorin: Mag. Vorname Nachname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6C897D-A887-4E84-94DA-DEA9586E3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r>
              <a:rPr lang="de-AT"/>
              <a:t>Folie </a:t>
            </a:r>
            <a:fld id="{40A49812-D55C-4B99-98E4-CFDCF0E1822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3724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8F6521-E070-4141-AA17-191F3063E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6731CBF-DB3A-4A8D-A8BC-089C24BD0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99A39F3F-8C9F-42B4-9C10-A87D8C649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1F92-EA47-4C51-A29A-B8AB4EF3E94C}" type="datetime4">
              <a:rPr lang="de-DE" smtClean="0"/>
              <a:t>17. Oktober 2023</a:t>
            </a:fld>
            <a:endParaRPr lang="de-AT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E9C27D9B-7FA9-4813-A74D-7694D6924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© Hölzel Verlag</a:t>
            </a:r>
            <a:br>
              <a:rPr lang="de-DE" dirty="0"/>
            </a:br>
            <a:r>
              <a:rPr lang="de-DE" dirty="0"/>
              <a:t>Autorin: Mag. Vorname Nachname</a:t>
            </a:r>
            <a:endParaRPr lang="de-AT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A716E663-7A53-4D95-AF72-26DD27211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Folie </a:t>
            </a:r>
            <a:fld id="{40A49812-D55C-4B99-98E4-CFDCF0E1822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2243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358FD-2ACE-4E8E-9321-20B90F8C7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568382" cy="2852737"/>
          </a:xfrm>
        </p:spPr>
        <p:txBody>
          <a:bodyPr anchor="b"/>
          <a:lstStyle>
            <a:lvl1pPr>
              <a:defRPr sz="6000"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6F5635-F64F-4711-BEDD-164723D2F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30332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18D8BC-984E-4744-B07C-12C2A809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AA6ADE-C63F-45CA-B8F8-F7C5F04E84C3}" type="datetime4">
              <a:rPr lang="de-DE" smtClean="0"/>
              <a:t>17. Oktober 2023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BD1691-C3EB-4781-9018-58D9BAC70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© Hölzel Verlag</a:t>
            </a:r>
            <a:br>
              <a:rPr lang="de-DE" dirty="0"/>
            </a:br>
            <a:r>
              <a:rPr lang="de-DE" dirty="0"/>
              <a:t>Autorin: Mag. Vorname Nachname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BB2ED1-83F4-4665-8F80-23BBB8A1E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Folie </a:t>
            </a:r>
            <a:fld id="{40A49812-D55C-4B99-98E4-CFDCF0E1822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3848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0601CE-CDBD-419C-BAE4-C9C79DACF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270563-E777-4902-BAED-8465F53F61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3304" y="1991169"/>
            <a:ext cx="4937333" cy="4185794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4E54272-2D9D-410A-A265-63A86E503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4040" y="2001679"/>
            <a:ext cx="4937333" cy="418579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58A8758-D75A-42FA-9433-2E7F6F100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fld id="{A9661F92-EA47-4C51-A29A-B8AB4EF3E94C}" type="datetime4">
              <a:rPr lang="de-DE" smtClean="0"/>
              <a:pPr/>
              <a:t>17. Oktober 2023</a:t>
            </a:fld>
            <a:endParaRPr lang="de-AT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FD6ACBA-842C-422B-96BA-14672555A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r>
              <a:rPr lang="de-DE"/>
              <a:t>Titel © Hölzel Verlag</a:t>
            </a:r>
            <a:br>
              <a:rPr lang="de-DE"/>
            </a:br>
            <a:r>
              <a:rPr lang="de-DE"/>
              <a:t>Autorin: Mag. Vorname Nachname</a:t>
            </a:r>
            <a:endParaRPr lang="de-AT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27554C38-8847-4DAD-B297-CD043009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r>
              <a:rPr lang="de-AT"/>
              <a:t>Folie </a:t>
            </a:r>
            <a:fld id="{40A49812-D55C-4B99-98E4-CFDCF0E1822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853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E91D2-35F6-4B52-A5A8-EF6C25AC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868" y="994156"/>
            <a:ext cx="9551898" cy="1022351"/>
          </a:xfrm>
        </p:spPr>
        <p:txBody>
          <a:bodyPr/>
          <a:lstStyle>
            <a:lvl1pPr>
              <a:defRPr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A22191-03DB-410F-B375-7766DC99C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888" y="2073285"/>
            <a:ext cx="4979623" cy="505360"/>
          </a:xfrm>
        </p:spPr>
        <p:txBody>
          <a:bodyPr anchor="b"/>
          <a:lstStyle>
            <a:lvl1pPr marL="0" indent="0">
              <a:buNone/>
              <a:defRPr sz="2400" b="0"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B30075B-011B-4C88-919A-E773FD8AA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5398" y="2755841"/>
            <a:ext cx="4979623" cy="351790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7555F3-2E0C-4484-8691-344879AA30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04040" y="2062775"/>
            <a:ext cx="4971516" cy="505359"/>
          </a:xfrm>
        </p:spPr>
        <p:txBody>
          <a:bodyPr anchor="b"/>
          <a:lstStyle>
            <a:lvl1pPr marL="0" indent="0">
              <a:buNone/>
              <a:defRPr sz="2400" b="1"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AAD3DEC-249F-433F-A019-12E164E37C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3528" y="2755841"/>
            <a:ext cx="4971516" cy="351790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EA4CF84-DAEF-4D16-A44C-6E35288FE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fld id="{04A50673-50F7-4089-B21A-5E5E8871A858}" type="datetime4">
              <a:rPr lang="de-DE" smtClean="0"/>
              <a:pPr/>
              <a:t>17. Oktober 2023</a:t>
            </a:fld>
            <a:endParaRPr lang="de-AT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B6C6227-866F-41E4-B2A2-892D84EDE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r>
              <a:rPr lang="de-DE"/>
              <a:t>Titel © Hölzel Verlag</a:t>
            </a:r>
            <a:br>
              <a:rPr lang="de-DE"/>
            </a:br>
            <a:r>
              <a:rPr lang="de-DE"/>
              <a:t>Autorin: Mag. Vorname Nachname</a:t>
            </a:r>
            <a:endParaRPr lang="de-AT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B709A2F-5AB2-47D8-B451-5D1D716EC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r>
              <a:rPr lang="de-AT"/>
              <a:t>Folie </a:t>
            </a:r>
            <a:fld id="{40A49812-D55C-4B99-98E4-CFDCF0E1822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3808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7899D6-636D-418B-95EA-FCB110375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27A50F7-EC16-454A-BC02-F01232A94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fld id="{4118F83B-3D50-4F15-904A-78A2ED6A91AF}" type="datetime4">
              <a:rPr lang="de-DE" smtClean="0"/>
              <a:pPr/>
              <a:t>17. Oktober 2023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A48072-E37A-492B-8FB7-3BB7CB8B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r>
              <a:rPr lang="de-DE"/>
              <a:t>Titel © Hölzel Verlag</a:t>
            </a:r>
            <a:br>
              <a:rPr lang="de-DE"/>
            </a:br>
            <a:r>
              <a:rPr lang="de-DE"/>
              <a:t>Autorin: Mag. Vorname Nachname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9287E1-8675-4D97-B42A-587FBF29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r>
              <a:rPr lang="de-AT"/>
              <a:t>Folie </a:t>
            </a:r>
            <a:fld id="{40A49812-D55C-4B99-98E4-CFDCF0E1822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1164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75F6366-0CCE-4917-90B3-A6A4BB832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fld id="{48EDF6AA-310C-476A-B25A-59EC41C9628B}" type="datetime4">
              <a:rPr lang="de-DE" smtClean="0"/>
              <a:pPr/>
              <a:t>17. Oktober 2023</a:t>
            </a:fld>
            <a:endParaRPr lang="de-AT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D462A7-FC26-4A9F-B302-ED1FA571F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r>
              <a:rPr lang="de-DE"/>
              <a:t>Titel © Hölzel Verlag</a:t>
            </a:r>
            <a:br>
              <a:rPr lang="de-DE"/>
            </a:br>
            <a:r>
              <a:rPr lang="de-DE"/>
              <a:t>Autorin: Mag. Vorname Nachname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1B06FB-8973-417F-9426-1FE175B9F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r>
              <a:rPr lang="de-AT"/>
              <a:t>Folie </a:t>
            </a:r>
            <a:fld id="{40A49812-D55C-4B99-98E4-CFDCF0E1822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0451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4D4A99-3965-4996-A08C-9778A33E4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46C335-CDFA-47CE-A04E-4917B4A29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4268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F41E64C-0AA2-44C1-888C-F63B6475B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452"/>
            <a:ext cx="3932237" cy="36385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335935-1769-4359-9351-2719F0DC7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fld id="{8DF9EDBB-DD6B-4C55-B3A7-2EB9FA894721}" type="datetime4">
              <a:rPr lang="de-DE" smtClean="0"/>
              <a:pPr/>
              <a:t>17. Oktober 2023</a:t>
            </a:fld>
            <a:endParaRPr lang="de-AT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E6C76F7-AD5E-4C64-9CB3-7AA89BB63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r>
              <a:rPr lang="de-DE"/>
              <a:t>Titel © Hölzel Verlag</a:t>
            </a:r>
            <a:br>
              <a:rPr lang="de-DE"/>
            </a:br>
            <a:r>
              <a:rPr lang="de-DE"/>
              <a:t>Autorin: Mag. Vorname Nachname</a:t>
            </a:r>
            <a:endParaRPr lang="de-AT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0468BE-0251-49AD-A0FA-EC30C247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r>
              <a:rPr lang="de-AT"/>
              <a:t>Folie </a:t>
            </a:r>
            <a:fld id="{40A49812-D55C-4B99-98E4-CFDCF0E1822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3320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DF4FE0-1200-48BD-BAE7-C69BACCC6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809125" cy="17130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BF495F9-D27B-4AEB-94B5-567BD38C42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22559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B1F4D8-D3DA-43A0-8F44-7ECB46557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897024"/>
            <a:ext cx="3809124" cy="29719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F45794-A9B3-4A90-AF32-CE395FCA7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fld id="{EED4E90E-F387-4B2F-92B0-298CADD4F606}" type="datetime4">
              <a:rPr lang="de-DE" smtClean="0"/>
              <a:pPr/>
              <a:t>17. Oktober 2023</a:t>
            </a:fld>
            <a:endParaRPr lang="de-AT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F76E9FD-4AE7-41D4-A7CD-19ECC9385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r>
              <a:rPr lang="de-DE"/>
              <a:t>Titel © Hölzel Verlag</a:t>
            </a:r>
            <a:br>
              <a:rPr lang="de-DE"/>
            </a:br>
            <a:r>
              <a:rPr lang="de-DE"/>
              <a:t>Autorin: Mag. Vorname Nachname</a:t>
            </a:r>
            <a:endParaRPr lang="de-AT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3EAFC43-BD88-4348-9AF5-4A4E6F54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r>
              <a:rPr lang="de-AT"/>
              <a:t>Folie </a:t>
            </a:r>
            <a:fld id="{40A49812-D55C-4B99-98E4-CFDCF0E1822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0917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48032E1-B685-4196-89DF-67AD9B030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790" y="943163"/>
            <a:ext cx="10208175" cy="1119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BA929B-5489-48A2-9D5F-0AD70528F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3810" y="2228193"/>
            <a:ext cx="10208175" cy="3948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91CA0A-337F-4AD4-B145-451FCCCF3C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7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r>
              <a:rPr lang="de-DE" dirty="0"/>
              <a:t>Oktober 2022</a:t>
            </a:r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7BF3AD-BCED-460A-9D53-8C1FE6574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r>
              <a:rPr lang="de-DE" dirty="0"/>
              <a:t>Grundlagen CSS © Hölzel Verlag</a:t>
            </a:r>
            <a:br>
              <a:rPr lang="de-DE" dirty="0"/>
            </a:br>
            <a:r>
              <a:rPr lang="de-DE" dirty="0"/>
              <a:t>Autorin: Mag. Vorname Nachname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99FE17-D6D0-4C93-B7D6-28B5DE8B8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r>
              <a:rPr lang="de-AT" dirty="0"/>
              <a:t>Folie </a:t>
            </a:r>
            <a:fld id="{40A49812-D55C-4B99-98E4-CFDCF0E18220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5CE0258B-2AD2-4D48-83F2-4C7FBFD6511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450572" y="5592532"/>
            <a:ext cx="2687931" cy="206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>
                <a:solidFill>
                  <a:srgbClr val="00A7E7"/>
                </a:solidFill>
              </a:rPr>
              <a:t>hoelzel.at/</a:t>
            </a:r>
            <a:r>
              <a:rPr lang="de-DE" sz="1000" dirty="0" err="1">
                <a:solidFill>
                  <a:srgbClr val="00A7E7"/>
                </a:solidFill>
              </a:rPr>
              <a:t>wissenplus</a:t>
            </a:r>
            <a:endParaRPr lang="de-AT" sz="1000" dirty="0">
              <a:solidFill>
                <a:srgbClr val="00A7E7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885B0D0-4514-46F1-B394-F71328511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31" b="23455"/>
          <a:stretch/>
        </p:blipFill>
        <p:spPr>
          <a:xfrm>
            <a:off x="2225561" y="460987"/>
            <a:ext cx="9595148" cy="8226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87FC6A9-C6AC-40D7-9BDA-48F47711599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7" y="209002"/>
            <a:ext cx="2025864" cy="47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2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Source Sans Pro Semibold" panose="020B0603030403020204" pitchFamily="34" charset="0"/>
          <a:ea typeface="Source Sans Pro Semibold" panose="020B06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UB3NiLrZg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ingsnacks.de/share/376871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mplicit.harvard.edu/implicit/germany/takeatest.html" TargetMode="External"/><Relationship Id="rId2" Type="http://schemas.openxmlformats.org/officeDocument/2006/relationships/hyperlink" Target="https://chefinnensache.de/chefsache-test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rv6T6RDk9e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aufe.de/personal/hr-management/anforderungsprofile-fehler-bei-der-stellenausschreibung_80_396888.html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learningsnacks.de/share/377069/287d166c142475af8acff6735601bbfd97895c38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rriere.at/jobs/6846365" TargetMode="Externa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users/truthseeker08-2411480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rriere.at/jobs/6846365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057C4-2B62-474A-B8A2-6C06AC554A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400" dirty="0"/>
              <a:t>Unbewusste Urteilsverzerrungen in der Personalauswahl </a:t>
            </a:r>
            <a:endParaRPr lang="de-AT" sz="4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278393D-604F-47A4-909F-E2A3D43544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Treffen wir die richtigen Entscheidungen?</a:t>
            </a:r>
          </a:p>
        </p:txBody>
      </p:sp>
    </p:spTree>
    <p:extLst>
      <p:ext uri="{BB962C8B-B14F-4D97-AF65-F5344CB8AC3E}">
        <p14:creationId xmlns:p14="http://schemas.microsoft.com/office/powerpoint/2010/main" val="1333231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9AA0416-AC0E-43C7-A1D4-FC09B328D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810" y="2228193"/>
            <a:ext cx="10208175" cy="3948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Im folgenden Video der Universität Wien wird der unconscious Bias erklärt: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Universität Wien (2021). </a:t>
            </a:r>
            <a:r>
              <a:rPr lang="de-DE" i="1" dirty="0"/>
              <a:t>Gleichstellung und Diversität: Unconscious Bias erklärt</a:t>
            </a:r>
            <a:r>
              <a:rPr lang="de-DE" dirty="0"/>
              <a:t> [Video]. YouTube. Zugriff am 27.07.2023 unter </a:t>
            </a:r>
            <a:r>
              <a:rPr lang="de-DE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https://www.youtube.com/watch?v=TUB3NiLrZgU</a:t>
            </a:r>
            <a:r>
              <a:rPr lang="de-DE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7ECD190-3C0A-4352-A260-1B195E12D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Was ist der unconscious Bias?</a:t>
            </a:r>
            <a:br>
              <a:rPr lang="de-DE" dirty="0"/>
            </a:br>
            <a:r>
              <a:rPr lang="de-DE" dirty="0"/>
              <a:t>( = unbewusste Urteilsverzerrung)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F2AFC3-99A0-44E0-BFAC-CBC4F4EC5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1F92-EA47-4C51-A29A-B8AB4EF3E94C}" type="datetime4">
              <a:rPr lang="de-DE" sz="1000" smtClean="0"/>
              <a:t>17. Oktober 2023</a:t>
            </a:fld>
            <a:endParaRPr lang="de-AT" sz="10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ABBE89-EA70-40E4-A495-7602BA5E3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 dirty="0"/>
              <a:t>Unbewusste Urteilsverzerrungen in der Personalauswahl © Hölzel Verlag</a:t>
            </a:r>
            <a:br>
              <a:rPr lang="de-DE" sz="1000" dirty="0"/>
            </a:br>
            <a:r>
              <a:rPr lang="de-DE" sz="1000" dirty="0"/>
              <a:t>Autorin: Dr.</a:t>
            </a:r>
            <a:r>
              <a:rPr lang="de-DE" sz="1000" baseline="30000" dirty="0"/>
              <a:t>in</a:t>
            </a:r>
            <a:r>
              <a:rPr lang="de-DE" sz="1000" dirty="0"/>
              <a:t> Nora Cechovsky</a:t>
            </a:r>
            <a:endParaRPr lang="de-AT" sz="10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E0E8AE-7CB7-4039-B09A-EE1E7DAF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z="1000" dirty="0"/>
              <a:t>Folie </a:t>
            </a:r>
            <a:fld id="{40A49812-D55C-4B99-98E4-CFDCF0E18220}" type="slidenum">
              <a:rPr lang="de-AT" sz="1000" smtClean="0"/>
              <a:pPr/>
              <a:t>10</a:t>
            </a:fld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450458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7ECD190-3C0A-4352-A260-1B195E12D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Was ist der unconscious Bias?</a:t>
            </a:r>
            <a:br>
              <a:rPr lang="de-DE" dirty="0"/>
            </a:br>
            <a:r>
              <a:rPr lang="de-DE" dirty="0"/>
              <a:t>( = unbewusste Urteilsverzerrung)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ED52F342-6E39-43ED-A4E8-AD0E74B46F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F2AFC3-99A0-44E0-BFAC-CBC4F4EC5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1F92-EA47-4C51-A29A-B8AB4EF3E94C}" type="datetime4">
              <a:rPr lang="de-DE" sz="1000" smtClean="0"/>
              <a:t>17. Oktober 2023</a:t>
            </a:fld>
            <a:endParaRPr lang="de-AT" sz="10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ABBE89-EA70-40E4-A495-7602BA5E3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 dirty="0"/>
              <a:t>Unbewusste Urteilsverzerrungen in der Personalauswahl © Hölzel Verlag</a:t>
            </a:r>
            <a:br>
              <a:rPr lang="de-DE" sz="1000" dirty="0"/>
            </a:br>
            <a:r>
              <a:rPr lang="de-DE" sz="1000" dirty="0"/>
              <a:t>Autorin: Dr.</a:t>
            </a:r>
            <a:r>
              <a:rPr lang="de-DE" sz="1000" baseline="30000" dirty="0"/>
              <a:t>in</a:t>
            </a:r>
            <a:r>
              <a:rPr lang="de-DE" sz="1000" dirty="0"/>
              <a:t> Nora Cechovsky</a:t>
            </a:r>
            <a:endParaRPr lang="de-AT" sz="10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E0E8AE-7CB7-4039-B09A-EE1E7DAF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z="1000" dirty="0"/>
              <a:t>Folie </a:t>
            </a:r>
            <a:fld id="{40A49812-D55C-4B99-98E4-CFDCF0E18220}" type="slidenum">
              <a:rPr lang="de-AT" sz="1000" smtClean="0"/>
              <a:pPr/>
              <a:t>11</a:t>
            </a:fld>
            <a:endParaRPr lang="de-AT" sz="100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475E2DA-38C6-4BAE-B357-509FEA33D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778" y="2180683"/>
            <a:ext cx="3831726" cy="3831726"/>
          </a:xfrm>
          <a:prstGeom prst="rect">
            <a:avLst/>
          </a:prstGeom>
        </p:spPr>
      </p:pic>
      <p:sp>
        <p:nvSpPr>
          <p:cNvPr id="17" name="Inhaltsplatzhalter 1">
            <a:extLst>
              <a:ext uri="{FF2B5EF4-FFF2-40B4-BE49-F238E27FC236}">
                <a16:creationId xmlns:a16="http://schemas.microsoft.com/office/drawing/2014/main" id="{362A67FF-7A66-4028-AEA9-B63D2E51985A}"/>
              </a:ext>
            </a:extLst>
          </p:cNvPr>
          <p:cNvSpPr txBox="1">
            <a:spLocks/>
          </p:cNvSpPr>
          <p:nvPr/>
        </p:nvSpPr>
        <p:spPr>
          <a:xfrm>
            <a:off x="5880637" y="1899729"/>
            <a:ext cx="4937333" cy="4185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E179691-EE7F-4F4D-AAB2-EBA256FF00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3304" y="2229461"/>
            <a:ext cx="4937333" cy="39691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Führe nach dem Ansehen des Videos das folgende Quiz zu den Urteilsverzerrungen durch: </a:t>
            </a:r>
          </a:p>
          <a:p>
            <a:pPr marL="0" indent="0">
              <a:buNone/>
            </a:pPr>
            <a:r>
              <a:rPr lang="de-DE" dirty="0"/>
              <a:t>Cechovsky, N. (2023). Unbewusste Urteilsverzerrungen. Learning Snacks. Zugriff am 27.07.2023 unter </a:t>
            </a:r>
            <a:r>
              <a:rPr lang="de-DE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https://www.learningsnacks.de/share/376871/</a:t>
            </a:r>
            <a:r>
              <a:rPr lang="de-DE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4421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0E557-E0CF-4F1B-9DFB-A5E91CA79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Eigene unbewusste Urteilsverzerrungen erkennen und reflektieren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2A01DE-C57B-4A30-AFED-DB39CA3E5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6ADE-C63F-45CA-B8F8-F7C5F04E84C3}" type="datetime4">
              <a:rPr lang="de-DE" sz="1000" smtClean="0"/>
              <a:t>17. Oktober 2023</a:t>
            </a:fld>
            <a:endParaRPr lang="de-AT" sz="10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99647E-81E9-4125-A4A5-7898B9D36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 dirty="0"/>
              <a:t>Unbewusste Urteilsverzerrungen in der Personalauswahl © Hölzel Verlag</a:t>
            </a:r>
            <a:br>
              <a:rPr lang="de-DE" sz="1000" dirty="0"/>
            </a:br>
            <a:r>
              <a:rPr lang="de-DE" sz="1000" dirty="0"/>
              <a:t>Autorin: Dr.</a:t>
            </a:r>
            <a:r>
              <a:rPr lang="de-DE" sz="1000" baseline="30000" dirty="0"/>
              <a:t>in</a:t>
            </a:r>
            <a:r>
              <a:rPr lang="de-DE" sz="1000" dirty="0"/>
              <a:t> Nora Cechovsky</a:t>
            </a:r>
            <a:endParaRPr lang="de-AT" sz="10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055B2E-FDD5-434F-834C-423B9810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z="1000" dirty="0"/>
              <a:t>Folie </a:t>
            </a:r>
            <a:fld id="{40A49812-D55C-4B99-98E4-CFDCF0E18220}" type="slidenum">
              <a:rPr lang="de-AT" sz="1000" smtClean="0"/>
              <a:pPr/>
              <a:t>12</a:t>
            </a:fld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3609087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47F4992-702C-46ED-915C-DB0E97200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Führe einen der Tests zu Urteilsfehlern durch und beantworte anschließend die Reflexionsfragen auf Arbeitsblatt 2.</a:t>
            </a:r>
          </a:p>
          <a:p>
            <a:r>
              <a:rPr lang="de-DE" dirty="0" err="1"/>
              <a:t>Chef:innensache</a:t>
            </a:r>
            <a:r>
              <a:rPr lang="de-DE" dirty="0"/>
              <a:t> (2023). </a:t>
            </a:r>
            <a:r>
              <a:rPr lang="de-DE" dirty="0" err="1"/>
              <a:t>Chef:innensache-Test</a:t>
            </a:r>
            <a:r>
              <a:rPr lang="de-DE" dirty="0"/>
              <a:t>. Unconscious Bias: Testen Sie Ihre unbewussten Vorurteile. Zugriff am 27.07.2023 unter </a:t>
            </a:r>
            <a:r>
              <a:rPr lang="de-DE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https://chefinnensache.de/chefsache-test/</a:t>
            </a:r>
            <a:endParaRPr lang="de-DE" dirty="0"/>
          </a:p>
          <a:p>
            <a:r>
              <a:rPr lang="en-US" dirty="0"/>
              <a:t>Moon, T. R. (2023). </a:t>
            </a:r>
            <a:r>
              <a:rPr lang="de-DE" dirty="0"/>
              <a:t>Impliziter Assoziationstest. Vorab-Informationen. Zugriff am 27.07.2023 unter </a:t>
            </a:r>
            <a:r>
              <a:rPr lang="de-DE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https://implicit.harvard.edu/implicit/germany/takeatest.html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B403D43-8CD5-472A-B449-7D61EDF9F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Reflexion des eigenen Urteils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C724B5-551E-4976-B76E-9A03744FC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1F92-EA47-4C51-A29A-B8AB4EF3E94C}" type="datetime4">
              <a:rPr lang="de-DE" sz="1000" smtClean="0"/>
              <a:t>17. Oktober 2023</a:t>
            </a:fld>
            <a:endParaRPr lang="de-AT" sz="10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F14808-C54F-4E05-8C8C-F8E392ED5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 dirty="0"/>
              <a:t>Unbewusste Urteilsverzerrungen in der Personalauswahl © Hölzel Verlag</a:t>
            </a:r>
            <a:br>
              <a:rPr lang="de-DE" sz="1000" dirty="0"/>
            </a:br>
            <a:r>
              <a:rPr lang="de-DE" sz="1000" dirty="0"/>
              <a:t>Autorin: Dr.</a:t>
            </a:r>
            <a:r>
              <a:rPr lang="de-DE" sz="1000" baseline="30000" dirty="0"/>
              <a:t>in</a:t>
            </a:r>
            <a:r>
              <a:rPr lang="de-DE" sz="1000" dirty="0"/>
              <a:t> Nora Cechovsky</a:t>
            </a:r>
            <a:endParaRPr lang="de-AT" sz="10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58DF9B-A903-4EC0-99B2-84063E769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z="1000" dirty="0"/>
              <a:t>Folie </a:t>
            </a:r>
            <a:fld id="{40A49812-D55C-4B99-98E4-CFDCF0E18220}" type="slidenum">
              <a:rPr lang="de-AT" sz="1000" smtClean="0"/>
              <a:pPr/>
              <a:t>13</a:t>
            </a:fld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2004169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5A00028-0D6A-424C-B9DD-08FBEEF52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Faire Personalauswahl treffen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C9122F-3CED-42D6-A1B3-3B9DA805F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1F92-EA47-4C51-A29A-B8AB4EF3E94C}" type="datetime4">
              <a:rPr lang="de-DE" sz="1000" smtClean="0"/>
              <a:t>17. Oktober 2023</a:t>
            </a:fld>
            <a:endParaRPr lang="de-AT" sz="10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FE6128-09FD-4B5D-89C2-12F225008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sz="1000" dirty="0"/>
              <a:t>Unbewusste Urteilsverzerrungen in der Personalauswahl © Hölzel Verlag</a:t>
            </a:r>
            <a:br>
              <a:rPr lang="de-DE" sz="1000" dirty="0"/>
            </a:br>
            <a:r>
              <a:rPr lang="de-DE" sz="1000" dirty="0"/>
              <a:t>Autorin: Dr.</a:t>
            </a:r>
            <a:r>
              <a:rPr lang="de-DE" sz="1000" baseline="30000" dirty="0"/>
              <a:t>in</a:t>
            </a:r>
            <a:r>
              <a:rPr lang="de-DE" sz="1000" dirty="0"/>
              <a:t> Nora Cechovsky</a:t>
            </a:r>
            <a:endParaRPr lang="de-AT" sz="10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4E2F18-E5E2-494F-874F-0CA8FF3E6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z="1000" dirty="0"/>
              <a:t>Folie </a:t>
            </a:r>
            <a:fld id="{40A49812-D55C-4B99-98E4-CFDCF0E18220}" type="slidenum">
              <a:rPr lang="de-AT" sz="1000" smtClean="0"/>
              <a:pPr/>
              <a:t>14</a:t>
            </a:fld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3980180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602882A-0600-4CF8-AC57-C0962E59E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Im folgenden Video der Initiative </a:t>
            </a:r>
            <a:r>
              <a:rPr lang="de-DE" dirty="0" err="1"/>
              <a:t>Chef:innensache</a:t>
            </a:r>
            <a:r>
              <a:rPr lang="de-DE" dirty="0"/>
              <a:t> wird erklärt, wie man Personalentscheidungen fairer treffen kann.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Initiative </a:t>
            </a:r>
            <a:r>
              <a:rPr lang="de-DE" dirty="0" err="1"/>
              <a:t>Chef:innensache</a:t>
            </a:r>
            <a:r>
              <a:rPr lang="de-DE" dirty="0"/>
              <a:t> (2018). </a:t>
            </a:r>
            <a:r>
              <a:rPr lang="de-DE" i="1" dirty="0"/>
              <a:t>Unconscious Bias – Personalentscheidungen fairer treffen</a:t>
            </a:r>
            <a:r>
              <a:rPr lang="de-DE" dirty="0"/>
              <a:t>. YouTube. Zugriff am 27.07.2023 unter </a:t>
            </a:r>
            <a:r>
              <a:rPr lang="de-DE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https://youtu.be/rv6T6RDk9es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43E4DFD-8018-40F9-9CC7-AD137C739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Personalentscheidungen fair treffen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932CC5-03A9-4DE0-B637-56A34F5E8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1F92-EA47-4C51-A29A-B8AB4EF3E94C}" type="datetime4">
              <a:rPr lang="de-DE" sz="1000" smtClean="0"/>
              <a:t>17. Oktober 2023</a:t>
            </a:fld>
            <a:endParaRPr lang="de-AT" sz="10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554125-754E-4531-95E6-AE72C318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 dirty="0"/>
              <a:t>Unbewusste Urteilsverzerrungen in der Personalauswahl © Hölzel Verlag</a:t>
            </a:r>
            <a:br>
              <a:rPr lang="de-DE" sz="1000" dirty="0"/>
            </a:br>
            <a:r>
              <a:rPr lang="de-DE" sz="1000" dirty="0"/>
              <a:t>Autorin: Dr.</a:t>
            </a:r>
            <a:r>
              <a:rPr lang="de-DE" sz="1000" baseline="30000" dirty="0"/>
              <a:t>in</a:t>
            </a:r>
            <a:r>
              <a:rPr lang="de-DE" sz="1000" dirty="0"/>
              <a:t> Nora Cechovsky</a:t>
            </a:r>
            <a:endParaRPr lang="de-AT" sz="10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EE126A-C99C-40C3-88DE-323E11FD5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z="1000" dirty="0"/>
              <a:t>Folie </a:t>
            </a:r>
            <a:fld id="{40A49812-D55C-4B99-98E4-CFDCF0E18220}" type="slidenum">
              <a:rPr lang="de-AT" sz="1000" smtClean="0"/>
              <a:pPr/>
              <a:t>15</a:t>
            </a:fld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4058876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D9D63FF-8008-4A5D-B7E2-0F6E381D7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der Anforderungen an eine Stelle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1275DD2-A348-4F42-9B9A-1B9E48B20D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Anforderungsanalyse</a:t>
            </a:r>
            <a:r>
              <a:rPr lang="de-DE" dirty="0"/>
              <a:t> = Festlegen der Kriterien, nach denen die Bewerberinnen und Bewerber auf ihre Eignung für die Stelle untersucht werden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F54D60C7-EAB9-4522-8A7E-E49FD873E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1933" y="2062257"/>
            <a:ext cx="4937333" cy="292962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dirty="0"/>
              <a:t>Critical </a:t>
            </a:r>
            <a:r>
              <a:rPr lang="de-DE" dirty="0" err="1"/>
              <a:t>Incident</a:t>
            </a:r>
            <a:r>
              <a:rPr lang="de-DE" dirty="0"/>
              <a:t> </a:t>
            </a:r>
            <a:r>
              <a:rPr lang="de-DE" dirty="0" err="1"/>
              <a:t>Technique</a:t>
            </a:r>
            <a:endParaRPr lang="de-DE" dirty="0"/>
          </a:p>
          <a:p>
            <a:pPr marL="514350" indent="-514350">
              <a:buAutoNum type="arabicPeriod"/>
            </a:pPr>
            <a:r>
              <a:rPr lang="de-DE" dirty="0"/>
              <a:t>Auswahl von Expertinnen und Experten, die den Arbeitsplatz aus verschiedenen Perspektiven beschreiben</a:t>
            </a:r>
          </a:p>
          <a:p>
            <a:pPr marL="514350" indent="-514350">
              <a:buAutoNum type="arabicPeriod"/>
            </a:pPr>
            <a:r>
              <a:rPr lang="de-DE" dirty="0"/>
              <a:t>Durchführung von Interviews mit diesen Expertinnen und Experten (z.B. Mit welchen wichtigen Aufgaben wird der Stelleninhaber konfrontiert?)</a:t>
            </a:r>
          </a:p>
          <a:p>
            <a:pPr marL="514350" indent="-514350">
              <a:buAutoNum type="arabicPeriod"/>
            </a:pPr>
            <a:r>
              <a:rPr lang="de-DE" dirty="0"/>
              <a:t>Auswertung und inhaltliche Gliederung der Anforderungen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503EC2-E7B4-4B70-8374-38609A0B3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1F92-EA47-4C51-A29A-B8AB4EF3E94C}" type="datetime4">
              <a:rPr lang="de-DE" sz="1000" smtClean="0"/>
              <a:t>17. Oktober 2023</a:t>
            </a:fld>
            <a:endParaRPr lang="de-AT" sz="10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D9384F-F918-44ED-92CF-66E6ACB97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 dirty="0"/>
              <a:t>Unbewusste Urteilsverzerrungen in der Personalauswahl © Hölzel Verlag</a:t>
            </a:r>
            <a:br>
              <a:rPr lang="de-DE" sz="1000" dirty="0"/>
            </a:br>
            <a:r>
              <a:rPr lang="de-DE" sz="1000" dirty="0"/>
              <a:t>Autorin: Dr.</a:t>
            </a:r>
            <a:r>
              <a:rPr lang="de-DE" sz="1000" baseline="30000" dirty="0"/>
              <a:t>in</a:t>
            </a:r>
            <a:r>
              <a:rPr lang="de-DE" sz="1000" dirty="0"/>
              <a:t> Nora Cechovsky</a:t>
            </a:r>
            <a:endParaRPr lang="de-AT" sz="10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BB5146-D391-43DE-B8B6-842A4B50A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z="1000" dirty="0"/>
              <a:t>Folie </a:t>
            </a:r>
            <a:fld id="{40A49812-D55C-4B99-98E4-CFDCF0E18220}" type="slidenum">
              <a:rPr lang="de-AT" sz="1000" smtClean="0"/>
              <a:pPr/>
              <a:t>16</a:t>
            </a:fld>
            <a:endParaRPr lang="de-AT" sz="10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9368DBA-4ECA-42B2-82A9-57E0D0691DC2}"/>
              </a:ext>
            </a:extLst>
          </p:cNvPr>
          <p:cNvSpPr/>
          <p:nvPr/>
        </p:nvSpPr>
        <p:spPr>
          <a:xfrm>
            <a:off x="1045029" y="4795744"/>
            <a:ext cx="116523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>
                <a:solidFill>
                  <a:srgbClr val="22222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Kanning</a:t>
            </a:r>
            <a:r>
              <a:rPr lang="de-DE" sz="2000" dirty="0">
                <a:solidFill>
                  <a:srgbClr val="22222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U. (2017). Anforderungsanalyse: Denn sie wissen nicht, wen sie suchen. Haufe Kolumne Wirtschaftspsychologie. </a:t>
            </a:r>
            <a:r>
              <a:rPr lang="de-DE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Zugriff am 27.07.2023 unter</a:t>
            </a:r>
            <a:r>
              <a:rPr lang="de-DE" sz="2000" dirty="0">
                <a:solidFill>
                  <a:srgbClr val="22222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DE" sz="2000" dirty="0">
                <a:latin typeface="Source Sans Pro" panose="020B0503030403020204" pitchFamily="34" charset="0"/>
                <a:ea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https://www.haufe.de/personal/hr-management/anforderungsprofile-fehler-bei-der-stellenausschreibung_80_396888.html</a:t>
            </a:r>
            <a:r>
              <a:rPr lang="de-DE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7634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Anforderungsanalyse – Wozu?</a:t>
            </a:r>
          </a:p>
        </p:txBody>
      </p:sp>
      <p:sp>
        <p:nvSpPr>
          <p:cNvPr id="4" name="Rechteck 3"/>
          <p:cNvSpPr/>
          <p:nvPr/>
        </p:nvSpPr>
        <p:spPr>
          <a:xfrm>
            <a:off x="640751" y="5532671"/>
            <a:ext cx="98611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rgbClr val="22222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Lorenz, M. &amp; Rohrschneider, U. (2015). </a:t>
            </a:r>
            <a:r>
              <a:rPr lang="de-DE" sz="2000" i="1" dirty="0">
                <a:solidFill>
                  <a:srgbClr val="22222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Erfolgreiche Personalauswahl</a:t>
            </a:r>
            <a:r>
              <a:rPr lang="de-DE" sz="2000" dirty="0">
                <a:solidFill>
                  <a:srgbClr val="22222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 Wiesbaden: Gabler Verlag. S. 8</a:t>
            </a:r>
          </a:p>
        </p:txBody>
      </p:sp>
      <p:sp>
        <p:nvSpPr>
          <p:cNvPr id="9" name="Rechteck 8"/>
          <p:cNvSpPr/>
          <p:nvPr/>
        </p:nvSpPr>
        <p:spPr>
          <a:xfrm>
            <a:off x="564774" y="1747019"/>
            <a:ext cx="84985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Grundlage für Ihre Stellenausschreibung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Vorauswahl von Bewerber/innen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Überblick über Informationen, die man von einer Bewerberin/einem Bewerber benötigt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Basis für die Entwicklung von Interviewleitfäden und Auswahlverfahren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Vergleich zwischen den Erwartungen des Unternehmens und den konkreten Bewerberqualifikationen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beugt Abstimmungsprobleme zwischen mehreren an der Personalauswahl Beteiligten vor</a:t>
            </a:r>
            <a:endParaRPr lang="de-DE" sz="2000" dirty="0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DC8F2817-E3D9-42A6-A8E7-8ACA839050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3748" y="6356350"/>
            <a:ext cx="2743200" cy="365125"/>
          </a:xfrm>
        </p:spPr>
        <p:txBody>
          <a:bodyPr/>
          <a:lstStyle/>
          <a:p>
            <a:fld id="{A9661F92-EA47-4C51-A29A-B8AB4EF3E94C}" type="datetime4">
              <a:rPr lang="de-DE" sz="1000" smtClean="0"/>
              <a:t>17. Oktober 2023</a:t>
            </a:fld>
            <a:endParaRPr lang="de-AT" sz="1000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A9FA235F-6FC1-483D-B6D8-7373AB378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sz="1000" dirty="0"/>
              <a:t>Unbewusste Urteilsverzerrungen in der Personalauswahl © Hölzel Verlag</a:t>
            </a:r>
            <a:br>
              <a:rPr lang="de-DE" sz="1000" dirty="0"/>
            </a:br>
            <a:r>
              <a:rPr lang="de-DE" sz="1000" dirty="0"/>
              <a:t>Autorin: Dr.</a:t>
            </a:r>
            <a:r>
              <a:rPr lang="de-DE" sz="1000" baseline="30000" dirty="0"/>
              <a:t>in</a:t>
            </a:r>
            <a:r>
              <a:rPr lang="de-DE" sz="1000" dirty="0"/>
              <a:t> Nora Cechovsky</a:t>
            </a:r>
            <a:endParaRPr lang="de-AT" sz="1000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19241ADD-6C43-450E-9A86-D965DF1F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de-AT" sz="1000" dirty="0"/>
              <a:t>Folie </a:t>
            </a:r>
            <a:fld id="{40A49812-D55C-4B99-98E4-CFDCF0E18220}" type="slidenum">
              <a:rPr lang="de-AT" sz="1000" smtClean="0"/>
              <a:pPr/>
              <a:t>17</a:t>
            </a:fld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4027598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954088" y="5260563"/>
            <a:ext cx="98611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rgbClr val="22222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Lorenz, M. &amp; Rohrschneider, U. (2015). </a:t>
            </a:r>
            <a:r>
              <a:rPr lang="de-DE" sz="2000" i="1" dirty="0">
                <a:solidFill>
                  <a:srgbClr val="22222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Erfolgreiche Personalauswahl</a:t>
            </a:r>
            <a:r>
              <a:rPr lang="de-DE" sz="2000" dirty="0">
                <a:solidFill>
                  <a:srgbClr val="22222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 Wiesbaden: Gabler Verlag. S. 11</a:t>
            </a:r>
            <a:endParaRPr lang="de-DE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BACFA6-1998-4321-AE13-2DBEF65C2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Anforderungsanalyse 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C68452FE-4C4D-407D-A6B3-BD04BB4329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340572"/>
              </p:ext>
            </p:extLst>
          </p:nvPr>
        </p:nvGraphicFramePr>
        <p:xfrm>
          <a:off x="954088" y="2228850"/>
          <a:ext cx="10207626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2542">
                  <a:extLst>
                    <a:ext uri="{9D8B030D-6E8A-4147-A177-3AD203B41FA5}">
                      <a16:colId xmlns:a16="http://schemas.microsoft.com/office/drawing/2014/main" val="741632430"/>
                    </a:ext>
                  </a:extLst>
                </a:gridCol>
                <a:gridCol w="3402542">
                  <a:extLst>
                    <a:ext uri="{9D8B030D-6E8A-4147-A177-3AD203B41FA5}">
                      <a16:colId xmlns:a16="http://schemas.microsoft.com/office/drawing/2014/main" val="2417866985"/>
                    </a:ext>
                  </a:extLst>
                </a:gridCol>
                <a:gridCol w="3402542">
                  <a:extLst>
                    <a:ext uri="{9D8B030D-6E8A-4147-A177-3AD203B41FA5}">
                      <a16:colId xmlns:a16="http://schemas.microsoft.com/office/drawing/2014/main" val="38769414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Aufgabe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Zeitlicher Umfang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Notwendige Qualifikation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251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Kernaufgabe 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092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Kernaufgabe 2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699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…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962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Nebenaufgabe 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612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Nebenaufgabe 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412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644864"/>
                  </a:ext>
                </a:extLst>
              </a:tr>
            </a:tbl>
          </a:graphicData>
        </a:graphic>
      </p:graphicFrame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BEF3E993-DC70-4C98-B462-CD936CF11C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3748" y="6356350"/>
            <a:ext cx="2743200" cy="365125"/>
          </a:xfrm>
        </p:spPr>
        <p:txBody>
          <a:bodyPr/>
          <a:lstStyle/>
          <a:p>
            <a:fld id="{A9661F92-EA47-4C51-A29A-B8AB4EF3E94C}" type="datetime4">
              <a:rPr lang="de-DE" sz="1000" smtClean="0"/>
              <a:t>17. Oktober 2023</a:t>
            </a:fld>
            <a:endParaRPr lang="de-AT" sz="1000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D1CBBC88-B186-4EA7-9A5A-22E2448ED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sz="1000" dirty="0"/>
              <a:t>Unbewusste Urteilsverzerrungen in der Personalauswahl © Hölzel Verlag</a:t>
            </a:r>
            <a:br>
              <a:rPr lang="de-DE" sz="1000" dirty="0"/>
            </a:br>
            <a:r>
              <a:rPr lang="de-DE" sz="1000" dirty="0"/>
              <a:t>Autorin: Dr.</a:t>
            </a:r>
            <a:r>
              <a:rPr lang="de-DE" sz="1000" baseline="30000" dirty="0"/>
              <a:t>in</a:t>
            </a:r>
            <a:r>
              <a:rPr lang="de-DE" sz="1000" dirty="0"/>
              <a:t> Nora Cechovsky</a:t>
            </a:r>
            <a:endParaRPr lang="de-AT" sz="1000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C59C95A9-182A-4E6A-9FBD-815B33AC0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de-AT" sz="1000" dirty="0"/>
              <a:t>Folie </a:t>
            </a:r>
            <a:fld id="{40A49812-D55C-4B99-98E4-CFDCF0E18220}" type="slidenum">
              <a:rPr lang="de-AT" sz="1000" smtClean="0"/>
              <a:pPr/>
              <a:t>18</a:t>
            </a:fld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653951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7ECD190-3C0A-4352-A260-1B195E12D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Wie kann man eine faire Personalentscheidung treffen?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ED52F342-6E39-43ED-A4E8-AD0E74B46F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F2AFC3-99A0-44E0-BFAC-CBC4F4EC5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1F92-EA47-4C51-A29A-B8AB4EF3E94C}" type="datetime4">
              <a:rPr lang="de-DE" sz="1000" smtClean="0"/>
              <a:t>17. Oktober 2023</a:t>
            </a:fld>
            <a:endParaRPr lang="de-AT" sz="10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ABBE89-EA70-40E4-A495-7602BA5E3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 dirty="0"/>
              <a:t>Unbewusste Urteilsverzerrungen in der Personalauswahl © Hölzel Verlag</a:t>
            </a:r>
            <a:br>
              <a:rPr lang="de-DE" sz="1000" dirty="0"/>
            </a:br>
            <a:r>
              <a:rPr lang="de-DE" sz="1000" dirty="0"/>
              <a:t>Autorin: Dr.</a:t>
            </a:r>
            <a:r>
              <a:rPr lang="de-DE" sz="1000" baseline="30000" dirty="0"/>
              <a:t>in</a:t>
            </a:r>
            <a:r>
              <a:rPr lang="de-DE" sz="1000" dirty="0"/>
              <a:t> Nora Cechovsky</a:t>
            </a:r>
            <a:endParaRPr lang="de-AT" sz="10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E0E8AE-7CB7-4039-B09A-EE1E7DAF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z="1000" dirty="0"/>
              <a:t>Folie </a:t>
            </a:r>
            <a:fld id="{40A49812-D55C-4B99-98E4-CFDCF0E18220}" type="slidenum">
              <a:rPr lang="de-AT" sz="1000" smtClean="0"/>
              <a:pPr/>
              <a:t>19</a:t>
            </a:fld>
            <a:endParaRPr lang="de-AT" sz="1000" dirty="0"/>
          </a:p>
        </p:txBody>
      </p:sp>
      <p:sp>
        <p:nvSpPr>
          <p:cNvPr id="17" name="Inhaltsplatzhalter 1">
            <a:extLst>
              <a:ext uri="{FF2B5EF4-FFF2-40B4-BE49-F238E27FC236}">
                <a16:creationId xmlns:a16="http://schemas.microsoft.com/office/drawing/2014/main" id="{362A67FF-7A66-4028-AEA9-B63D2E51985A}"/>
              </a:ext>
            </a:extLst>
          </p:cNvPr>
          <p:cNvSpPr txBox="1">
            <a:spLocks/>
          </p:cNvSpPr>
          <p:nvPr/>
        </p:nvSpPr>
        <p:spPr>
          <a:xfrm>
            <a:off x="5880637" y="1899729"/>
            <a:ext cx="4937333" cy="4185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E179691-EE7F-4F4D-AAB2-EBA256FF00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3304" y="2086117"/>
            <a:ext cx="4937333" cy="4185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Führe das folgende Quiz zu fairen Personalentscheidungen durch:</a:t>
            </a:r>
          </a:p>
          <a:p>
            <a:pPr marL="0" indent="0">
              <a:buNone/>
            </a:pPr>
            <a:r>
              <a:rPr lang="de-DE" dirty="0"/>
              <a:t>Cechovsky, N. (2023). Faire Personalentscheidungen. Learning Snacks. Zugriff am 27.07.2023 unter </a:t>
            </a:r>
            <a:r>
              <a:rPr lang="de-DE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https://www.learningsnacks.de/share/377069/287d166c142475af8acff6735601bbfd97895c38</a:t>
            </a:r>
            <a:r>
              <a:rPr lang="de-DE" dirty="0"/>
              <a:t> </a:t>
            </a:r>
          </a:p>
        </p:txBody>
      </p:sp>
      <p:pic>
        <p:nvPicPr>
          <p:cNvPr id="2050" name="Picture 2" descr="/api/v2/inbound/generate_qr?url=https%3A%2F%2Fwww.learningsnacks.de%2Fshare%2F377069%2F287d166c142475af8acff6735601bbfd97895c38&amp;download=true">
            <a:extLst>
              <a:ext uri="{FF2B5EF4-FFF2-40B4-BE49-F238E27FC236}">
                <a16:creationId xmlns:a16="http://schemas.microsoft.com/office/drawing/2014/main" id="{807002E0-1480-4ABF-A29B-3D44923E7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436" y="2521982"/>
            <a:ext cx="3909527" cy="390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704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4327CE2-A13C-48FB-98E4-581F6C281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39378"/>
            <a:ext cx="4114800" cy="1069975"/>
          </a:xfrm>
        </p:spPr>
        <p:txBody>
          <a:bodyPr>
            <a:normAutofit/>
          </a:bodyPr>
          <a:lstStyle/>
          <a:p>
            <a:r>
              <a:rPr lang="de-DE" dirty="0"/>
              <a:t>Stellenausschreibung Buchhalter/in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84153DD-7660-4A15-9ECF-2094CFE32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9645" y="1025614"/>
            <a:ext cx="5242681" cy="521307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de-DE" sz="5900" b="1" dirty="0"/>
              <a:t>Dein Profil</a:t>
            </a:r>
          </a:p>
          <a:p>
            <a:r>
              <a:rPr lang="de-DE" sz="6000" dirty="0"/>
              <a:t>Du hast die HAK oder eine andere berufsbildende Höhere Schule für wirtschaftliche Berufe abgeschlossen, oder die Lehre zur Finanz- und Rechnungswesen-Assistenz erfolgreich absolviert.</a:t>
            </a:r>
          </a:p>
          <a:p>
            <a:r>
              <a:rPr lang="de-DE" sz="6000" dirty="0"/>
              <a:t>Zahlenaffinität und Genauigkeit entsprechen deinen Stärken.</a:t>
            </a:r>
          </a:p>
          <a:p>
            <a:r>
              <a:rPr lang="de-DE" sz="6000" dirty="0"/>
              <a:t>Du hast gute MS-Office-Kenntnisse und verfügst im Idealfall auch über SAP-Kenntnisse.</a:t>
            </a:r>
          </a:p>
          <a:p>
            <a:r>
              <a:rPr lang="de-DE" sz="6000" dirty="0"/>
              <a:t>Du bist ein/e Teamplayer/in und legst Wert auf ein gutes Arbeitsklima und ein respektvolles Miteinander.</a:t>
            </a:r>
          </a:p>
          <a:p>
            <a:pPr marL="0" indent="0">
              <a:buNone/>
            </a:pPr>
            <a:r>
              <a:rPr lang="de-DE" sz="3400" dirty="0"/>
              <a:t>Verändert nach karriere.at (2023). </a:t>
            </a:r>
            <a:r>
              <a:rPr lang="de-DE" sz="3400" i="1" dirty="0" err="1"/>
              <a:t>Junior-Buchhalter:in</a:t>
            </a:r>
            <a:r>
              <a:rPr lang="de-DE" sz="3400" dirty="0"/>
              <a:t>. Zugriff am 26.07.2023 unter </a:t>
            </a:r>
            <a:r>
              <a:rPr lang="de-DE" sz="3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https://www.karriere.at/jobs/6846365</a:t>
            </a:r>
            <a:r>
              <a:rPr lang="de-DE" sz="3400" dirty="0"/>
              <a:t> </a:t>
            </a:r>
          </a:p>
          <a:p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7C9F3D37-B491-4D0A-B86C-2E06828EC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517FC3-A0AF-4FD1-BA65-AFF526D0A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1F92-EA47-4C51-A29A-B8AB4EF3E94C}" type="datetime4">
              <a:rPr lang="de-DE" smtClean="0"/>
              <a:t>17. Oktober 2023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C66F4F-3456-4E2C-B3CC-D3962BBC7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Unbewusste Urteilsverzerrungen in der Personalauswahl © Hölzel Verlag</a:t>
            </a:r>
            <a:br>
              <a:rPr lang="de-DE" dirty="0"/>
            </a:br>
            <a:r>
              <a:rPr lang="de-DE" dirty="0"/>
              <a:t>Autorin: Dr.</a:t>
            </a:r>
            <a:r>
              <a:rPr lang="de-DE" baseline="30000" dirty="0"/>
              <a:t>in</a:t>
            </a:r>
            <a:r>
              <a:rPr lang="de-DE" dirty="0"/>
              <a:t> Nora Cechovsky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C4DD45-ACCE-4006-AA4B-F556B5145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Folie </a:t>
            </a:r>
            <a:fld id="{40A49812-D55C-4B99-98E4-CFDCF0E18220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46539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26C40F-0DFF-4C1B-867C-104F5459A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78812"/>
            <a:ext cx="9568382" cy="2852737"/>
          </a:xfrm>
        </p:spPr>
        <p:txBody>
          <a:bodyPr/>
          <a:lstStyle/>
          <a:p>
            <a:r>
              <a:rPr lang="de-DE" dirty="0"/>
              <a:t>Zusammenfassung</a:t>
            </a:r>
          </a:p>
        </p:txBody>
      </p:sp>
    </p:spTree>
    <p:extLst>
      <p:ext uri="{BB962C8B-B14F-4D97-AF65-F5344CB8AC3E}">
        <p14:creationId xmlns:p14="http://schemas.microsoft.com/office/powerpoint/2010/main" val="484550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3DCCB86-ACAE-4C66-9B87-722247472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Zusammenfassung: Diskussion und Reflexion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E9E81C5-642F-48E7-9B55-E4093CB443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Welche Auswirkungen haben unbewusste Urteilsverzerrungen auf uns als Personalchef/in?</a:t>
            </a:r>
          </a:p>
          <a:p>
            <a:r>
              <a:rPr lang="de-DE" dirty="0"/>
              <a:t>Welche Auswirkungen haben unbewusste Urteilsverzerrungen auf uns als Bewerber/in?</a:t>
            </a:r>
          </a:p>
          <a:p>
            <a:r>
              <a:rPr lang="de-DE" dirty="0"/>
              <a:t>Wie wollen wir in Zukunft mit unbewussten Urteilsverzerrungen umgehen?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C90B82-A4B9-4FDD-9508-BC820E7C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6ADE-C63F-45CA-B8F8-F7C5F04E84C3}" type="datetime4">
              <a:rPr lang="de-DE" sz="1000" smtClean="0"/>
              <a:t>17. Oktober 2023</a:t>
            </a:fld>
            <a:endParaRPr lang="de-AT" sz="10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C2643B-9D01-4FE1-BC88-D84A17167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sz="1000" dirty="0"/>
              <a:t>Unbewusste Urteilsverzerrungen in der Personalauswahl © Hölzel Verlag</a:t>
            </a:r>
            <a:br>
              <a:rPr lang="de-DE" sz="1000" dirty="0"/>
            </a:br>
            <a:r>
              <a:rPr lang="de-DE" sz="1000" dirty="0"/>
              <a:t>Autorin: Dr.</a:t>
            </a:r>
            <a:r>
              <a:rPr lang="de-DE" sz="1000" baseline="30000" dirty="0"/>
              <a:t>in</a:t>
            </a:r>
            <a:r>
              <a:rPr lang="de-DE" sz="1000" dirty="0"/>
              <a:t> Nora Cechovsky</a:t>
            </a:r>
            <a:endParaRPr lang="de-AT" sz="10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6F051E-2319-479F-9591-79F736C2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z="1000" dirty="0"/>
              <a:t>Folie </a:t>
            </a:r>
            <a:fld id="{40A49812-D55C-4B99-98E4-CFDCF0E18220}" type="slidenum">
              <a:rPr lang="de-AT" sz="1000" smtClean="0"/>
              <a:pPr/>
              <a:t>21</a:t>
            </a:fld>
            <a:endParaRPr lang="de-AT" sz="1000" dirty="0"/>
          </a:p>
        </p:txBody>
      </p:sp>
      <p:pic>
        <p:nvPicPr>
          <p:cNvPr id="1026" name="Picture 2" descr="Team, Arbeit, Gebäude, Büro, Diversität">
            <a:extLst>
              <a:ext uri="{FF2B5EF4-FFF2-40B4-BE49-F238E27FC236}">
                <a16:creationId xmlns:a16="http://schemas.microsoft.com/office/drawing/2014/main" id="{02F6FE59-3974-404D-AF7F-E5DFF974E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928" y="2062257"/>
            <a:ext cx="4779082" cy="30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1A35DE80-C0B9-4A35-928F-C4B9B44367E4}"/>
              </a:ext>
            </a:extLst>
          </p:cNvPr>
          <p:cNvSpPr/>
          <p:nvPr/>
        </p:nvSpPr>
        <p:spPr>
          <a:xfrm>
            <a:off x="5891151" y="519492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00" dirty="0">
                <a:solidFill>
                  <a:srgbClr val="191B2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Bildquelle: </a:t>
            </a:r>
            <a:r>
              <a:rPr lang="de-DE" sz="1000" dirty="0" err="1">
                <a:solidFill>
                  <a:srgbClr val="191B2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Pixabay</a:t>
            </a:r>
            <a:r>
              <a:rPr lang="de-DE" sz="1000" dirty="0">
                <a:solidFill>
                  <a:srgbClr val="191B2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/ </a:t>
            </a:r>
            <a:r>
              <a:rPr lang="de-DE" sz="1000" dirty="0">
                <a:solidFill>
                  <a:srgbClr val="191B26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truthseeker08</a:t>
            </a:r>
            <a:endParaRPr lang="de-DE" sz="1000" dirty="0">
              <a:solidFill>
                <a:srgbClr val="191B26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227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4327CE2-A13C-48FB-98E4-581F6C281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114800" cy="1069975"/>
          </a:xfrm>
        </p:spPr>
        <p:txBody>
          <a:bodyPr>
            <a:normAutofit/>
          </a:bodyPr>
          <a:lstStyle/>
          <a:p>
            <a:r>
              <a:rPr lang="de-DE" dirty="0"/>
              <a:t>Stellenausschreibung Buchhalter/in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84153DD-7660-4A15-9ECF-2094CFE32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896" y="1172753"/>
            <a:ext cx="5242681" cy="521307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2600" b="1" dirty="0"/>
              <a:t>Deine Aufgaben</a:t>
            </a:r>
          </a:p>
          <a:p>
            <a:r>
              <a:rPr lang="de-DE" sz="2600" dirty="0"/>
              <a:t>Du bist Mitglied des Teams der Finanzbuchhaltung, das für die laufende Buchhaltung und die Bilanzierung verantwortlich ist.</a:t>
            </a:r>
          </a:p>
          <a:p>
            <a:r>
              <a:rPr lang="de-DE" sz="2600" dirty="0"/>
              <a:t>Gemeinsam mit dem Team kontrollierst, kontierst und verbuchst du die laufenden Geschäftsfälle, validierst Eingangsrechnungen zur elektronischen Belegverarbeitung (Workflow) und wickelst den wöchentlichen Ausgangszahlungsverkehr ab.</a:t>
            </a:r>
          </a:p>
          <a:p>
            <a:pPr marL="0" indent="0">
              <a:buNone/>
            </a:pPr>
            <a:r>
              <a:rPr lang="de-DE" sz="1500" dirty="0"/>
              <a:t>Verändert nach karriere.at (2023). </a:t>
            </a:r>
            <a:r>
              <a:rPr lang="de-DE" sz="1500" i="1" dirty="0" err="1"/>
              <a:t>Junior-Buchhalter:in</a:t>
            </a:r>
            <a:r>
              <a:rPr lang="de-DE" sz="1500" dirty="0"/>
              <a:t>. Zugriff am 26.07.2023 unter </a:t>
            </a:r>
            <a:r>
              <a:rPr lang="de-DE" sz="15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https://www.karriere.at/jobs/6846365</a:t>
            </a:r>
            <a:r>
              <a:rPr lang="de-DE" sz="1500" dirty="0"/>
              <a:t>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517FC3-A0AF-4FD1-BA65-AFF526D0A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1F92-EA47-4C51-A29A-B8AB4EF3E94C}" type="datetime4">
              <a:rPr lang="de-DE" smtClean="0"/>
              <a:t>17. Oktober 2023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C66F4F-3456-4E2C-B3CC-D3962BBC7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Unbewusste Urteilsverzerrungen in der Personalauswahl © Hölzel Verlag</a:t>
            </a:r>
            <a:br>
              <a:rPr lang="de-DE" dirty="0"/>
            </a:br>
            <a:r>
              <a:rPr lang="de-DE" dirty="0"/>
              <a:t>Autorin: Dr.</a:t>
            </a:r>
            <a:r>
              <a:rPr lang="de-DE" baseline="30000" dirty="0"/>
              <a:t>in</a:t>
            </a:r>
            <a:r>
              <a:rPr lang="de-DE" dirty="0"/>
              <a:t> Nora Cechovsky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C4DD45-ACCE-4006-AA4B-F556B5145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Folie </a:t>
            </a:r>
            <a:fld id="{40A49812-D55C-4B99-98E4-CFDCF0E18220}" type="slidenum">
              <a:rPr lang="de-AT" smtClean="0"/>
              <a:pPr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62246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E220A-52C2-4776-A684-A3E969E95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Bewerber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F6DC05-D96E-4387-A3B3-2F2CAF93C9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DE" sz="3600" b="1" dirty="0"/>
              <a:t>Emir</a:t>
            </a:r>
          </a:p>
          <a:p>
            <a:pPr marL="0" indent="0">
              <a:buNone/>
            </a:pPr>
            <a:r>
              <a:rPr lang="de-DE" sz="3600" b="1" dirty="0"/>
              <a:t>Fähigkeiten</a:t>
            </a:r>
          </a:p>
          <a:p>
            <a:r>
              <a:rPr lang="de-DE" sz="3600" dirty="0"/>
              <a:t>Zahlenaffinität: 9/10</a:t>
            </a:r>
          </a:p>
          <a:p>
            <a:r>
              <a:rPr lang="de-DE" sz="3600" dirty="0"/>
              <a:t>Genauigkeit: 8/10</a:t>
            </a:r>
          </a:p>
          <a:p>
            <a:r>
              <a:rPr lang="de-DE" sz="3600" dirty="0"/>
              <a:t>MS-Office: 10/10</a:t>
            </a:r>
          </a:p>
          <a:p>
            <a:r>
              <a:rPr lang="de-DE" sz="3600" dirty="0"/>
              <a:t>SAP-Kenntnisse: 5/10</a:t>
            </a:r>
          </a:p>
          <a:p>
            <a:r>
              <a:rPr lang="de-DE" sz="3600" dirty="0"/>
              <a:t>Teamfähigkeit: 10/10</a:t>
            </a:r>
          </a:p>
          <a:p>
            <a:pPr marL="0" indent="0">
              <a:buNone/>
            </a:pPr>
            <a:endParaRPr lang="de-DE" b="1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87B7B79-78F2-4616-AFBA-A09282B8FD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DE" sz="3600" b="1" dirty="0"/>
              <a:t>Johann</a:t>
            </a:r>
          </a:p>
          <a:p>
            <a:pPr marL="0" indent="0">
              <a:buNone/>
            </a:pPr>
            <a:r>
              <a:rPr lang="de-DE" sz="3600" b="1" dirty="0"/>
              <a:t>Fähigkeiten</a:t>
            </a:r>
          </a:p>
          <a:p>
            <a:r>
              <a:rPr lang="de-DE" sz="3600" dirty="0"/>
              <a:t>Zahlenaffinität: 6/10</a:t>
            </a:r>
          </a:p>
          <a:p>
            <a:r>
              <a:rPr lang="de-DE" sz="3600" dirty="0"/>
              <a:t>Genauigkeit: 8/10</a:t>
            </a:r>
          </a:p>
          <a:p>
            <a:r>
              <a:rPr lang="de-DE" sz="3600" dirty="0"/>
              <a:t>MS-Office: 6/10</a:t>
            </a:r>
          </a:p>
          <a:p>
            <a:r>
              <a:rPr lang="de-DE" sz="3600" dirty="0"/>
              <a:t>SAP-Kenntnisse: 0/10</a:t>
            </a:r>
          </a:p>
          <a:p>
            <a:r>
              <a:rPr lang="de-DE" sz="3600" dirty="0"/>
              <a:t>Teamfähigkeit: 6/10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DF4AE8-9ED4-4D0D-BBB6-EBAD37A65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1F92-EA47-4C51-A29A-B8AB4EF3E94C}" type="datetime4">
              <a:rPr lang="de-DE" sz="1000" smtClean="0"/>
              <a:pPr/>
              <a:t>17. Oktober 2023</a:t>
            </a:fld>
            <a:endParaRPr lang="de-AT" sz="10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DFE9B64-C19F-48A3-B04D-3C4B1E1DF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sz="1000" dirty="0"/>
              <a:t>Unbewusste Urteilsverzerrungen in der Personalauswahl © Hölzel Verlag</a:t>
            </a:r>
            <a:br>
              <a:rPr lang="de-DE" sz="1000" dirty="0"/>
            </a:br>
            <a:r>
              <a:rPr lang="de-DE" sz="1000" dirty="0"/>
              <a:t>Autorin: Dr.</a:t>
            </a:r>
            <a:r>
              <a:rPr lang="de-DE" sz="1000" baseline="30000" dirty="0"/>
              <a:t>in</a:t>
            </a:r>
            <a:r>
              <a:rPr lang="de-DE" sz="1000" dirty="0"/>
              <a:t> Nora Cechovsky</a:t>
            </a:r>
            <a:endParaRPr lang="de-AT" sz="10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CE10429-6689-4E7C-87C5-51159A2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z="1000" dirty="0"/>
              <a:t>Folie </a:t>
            </a:r>
            <a:fld id="{40A49812-D55C-4B99-98E4-CFDCF0E18220}" type="slidenum">
              <a:rPr lang="de-AT" sz="1000" smtClean="0"/>
              <a:pPr/>
              <a:t>4</a:t>
            </a:fld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1575992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E220A-52C2-4776-A684-A3E969E95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Wen würdest du für die Stelle auswählen?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F6DC05-D96E-4387-A3B3-2F2CAF93C9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Emir oder Johann?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DF4AE8-9ED4-4D0D-BBB6-EBAD37A65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1F92-EA47-4C51-A29A-B8AB4EF3E94C}" type="datetime4">
              <a:rPr lang="de-DE" sz="1000" smtClean="0"/>
              <a:pPr/>
              <a:t>17. Oktober 2023</a:t>
            </a:fld>
            <a:endParaRPr lang="de-AT" sz="10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DFE9B64-C19F-48A3-B04D-3C4B1E1DF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 dirty="0"/>
              <a:t>Unbewusste Urteilsverzerrungen in der Personalauswahl © Hölzel Verlag</a:t>
            </a:r>
            <a:br>
              <a:rPr lang="de-DE" sz="1000" dirty="0"/>
            </a:br>
            <a:r>
              <a:rPr lang="de-DE" sz="1000" dirty="0"/>
              <a:t>Autorin: Dr.</a:t>
            </a:r>
            <a:r>
              <a:rPr lang="de-DE" sz="1000" baseline="30000" dirty="0"/>
              <a:t>in</a:t>
            </a:r>
            <a:r>
              <a:rPr lang="de-DE" sz="1000" dirty="0"/>
              <a:t> Nora Cechovsky</a:t>
            </a:r>
            <a:endParaRPr lang="de-AT" sz="10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CE10429-6689-4E7C-87C5-51159A2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z="1000" dirty="0"/>
              <a:t>Folie </a:t>
            </a:r>
            <a:fld id="{40A49812-D55C-4B99-98E4-CFDCF0E18220}" type="slidenum">
              <a:rPr lang="de-AT" sz="1000" smtClean="0"/>
              <a:pPr/>
              <a:t>5</a:t>
            </a:fld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1444452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E220A-52C2-4776-A684-A3E969E95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Bewerber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F6DC05-D96E-4387-A3B3-2F2CAF93C9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de-DE" sz="3900" b="1" dirty="0"/>
              <a:t>Emir</a:t>
            </a:r>
          </a:p>
          <a:p>
            <a:pPr marL="0" indent="0">
              <a:buNone/>
            </a:pPr>
            <a:r>
              <a:rPr lang="de-DE" sz="3900" b="1" dirty="0"/>
              <a:t>Merkmale</a:t>
            </a:r>
          </a:p>
          <a:p>
            <a:r>
              <a:rPr lang="de-DE" sz="3300" dirty="0"/>
              <a:t>geboren 1970 in der Türkei</a:t>
            </a:r>
          </a:p>
          <a:p>
            <a:r>
              <a:rPr lang="de-DE" sz="3300" dirty="0"/>
              <a:t>lebt in einer eingetragenen Partnerschaft mit Fritz</a:t>
            </a:r>
          </a:p>
          <a:p>
            <a:r>
              <a:rPr lang="de-DE" sz="3300" dirty="0"/>
              <a:t>hat aufgrund eines Unfalls eine leichte Gehbehinderung</a:t>
            </a:r>
          </a:p>
          <a:p>
            <a:r>
              <a:rPr lang="de-DE" sz="3300" dirty="0"/>
              <a:t>ist übergewichtig</a:t>
            </a:r>
          </a:p>
          <a:p>
            <a:pPr marL="0" indent="0">
              <a:buNone/>
            </a:pPr>
            <a:endParaRPr lang="de-DE" b="1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87B7B79-78F2-4616-AFBA-A09282B8F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6877" y="1844925"/>
            <a:ext cx="4937333" cy="418579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de-DE" sz="3900" b="1" dirty="0"/>
              <a:t>Johann</a:t>
            </a:r>
          </a:p>
          <a:p>
            <a:pPr marL="0" indent="0">
              <a:buNone/>
            </a:pPr>
            <a:r>
              <a:rPr lang="de-DE" sz="3900" b="1" dirty="0"/>
              <a:t>Merkmale</a:t>
            </a:r>
          </a:p>
          <a:p>
            <a:r>
              <a:rPr lang="de-DE" sz="3200" dirty="0"/>
              <a:t>geboren 1990 in Österreich </a:t>
            </a:r>
          </a:p>
          <a:p>
            <a:r>
              <a:rPr lang="de-DE" sz="3200" dirty="0"/>
              <a:t>ist mit Johanna verheiratet</a:t>
            </a:r>
          </a:p>
          <a:p>
            <a:r>
              <a:rPr lang="de-DE" sz="3200" dirty="0"/>
              <a:t>geht in seiner Freizeit gerne ins Fitnessstudio</a:t>
            </a:r>
          </a:p>
          <a:p>
            <a:r>
              <a:rPr lang="de-DE" sz="3200" dirty="0"/>
              <a:t>hat eine sportliche Figur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DF4AE8-9ED4-4D0D-BBB6-EBAD37A65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1F92-EA47-4C51-A29A-B8AB4EF3E94C}" type="datetime4">
              <a:rPr lang="de-DE" sz="1000" smtClean="0"/>
              <a:pPr/>
              <a:t>17. Oktober 2023</a:t>
            </a:fld>
            <a:endParaRPr lang="de-AT" sz="10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DFE9B64-C19F-48A3-B04D-3C4B1E1DF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 dirty="0"/>
              <a:t>Unbewusste Urteilsverzerrungen in der Personalauswahl © Hölzel Verlag</a:t>
            </a:r>
            <a:br>
              <a:rPr lang="de-DE" sz="1000" dirty="0"/>
            </a:br>
            <a:r>
              <a:rPr lang="de-DE" sz="1000" dirty="0"/>
              <a:t>Autorin: Dr.</a:t>
            </a:r>
            <a:r>
              <a:rPr lang="de-DE" sz="1000" baseline="30000" dirty="0"/>
              <a:t>in</a:t>
            </a:r>
            <a:r>
              <a:rPr lang="de-DE" sz="1000" dirty="0"/>
              <a:t> Nora Cechovsky</a:t>
            </a:r>
            <a:endParaRPr lang="de-AT" sz="10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CE10429-6689-4E7C-87C5-51159A2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z="1000" dirty="0"/>
              <a:t>Folie </a:t>
            </a:r>
            <a:fld id="{40A49812-D55C-4B99-98E4-CFDCF0E18220}" type="slidenum">
              <a:rPr lang="de-AT" sz="1000" smtClean="0"/>
              <a:pPr/>
              <a:t>6</a:t>
            </a:fld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4227802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E220A-52C2-4776-A684-A3E969E95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Wen würdest du nun für die Stelle auswählen?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F6DC05-D96E-4387-A3B3-2F2CAF93C9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Emir oder Johann?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DF4AE8-9ED4-4D0D-BBB6-EBAD37A65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1F92-EA47-4C51-A29A-B8AB4EF3E94C}" type="datetime4">
              <a:rPr lang="de-DE" sz="1000" smtClean="0"/>
              <a:pPr/>
              <a:t>17. Oktober 2023</a:t>
            </a:fld>
            <a:endParaRPr lang="de-AT" sz="10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DFE9B64-C19F-48A3-B04D-3C4B1E1DF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 dirty="0"/>
              <a:t>Unbewusste Urteilsverzerrungen in der Personalauswahl © Hölzel Verlag</a:t>
            </a:r>
            <a:br>
              <a:rPr lang="de-DE" sz="1000" dirty="0"/>
            </a:br>
            <a:r>
              <a:rPr lang="de-DE" sz="1000" dirty="0"/>
              <a:t>Autorin: Dr.</a:t>
            </a:r>
            <a:r>
              <a:rPr lang="de-DE" sz="1000" baseline="30000" dirty="0"/>
              <a:t>in</a:t>
            </a:r>
            <a:r>
              <a:rPr lang="de-DE" sz="1000" dirty="0"/>
              <a:t> Nora Cechovsky</a:t>
            </a:r>
            <a:endParaRPr lang="de-AT" sz="10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CE10429-6689-4E7C-87C5-51159A2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z="1000" dirty="0"/>
              <a:t>Folie </a:t>
            </a:r>
            <a:fld id="{40A49812-D55C-4B99-98E4-CFDCF0E18220}" type="slidenum">
              <a:rPr lang="de-AT" sz="1000" smtClean="0"/>
              <a:pPr/>
              <a:t>7</a:t>
            </a:fld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2672157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7B0F62C6-4E5D-4EF5-8318-FF1199EB5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Studien zeigen Diskriminierung in Bezug auf</a:t>
            </a:r>
          </a:p>
          <a:p>
            <a:r>
              <a:rPr lang="de-DE" dirty="0"/>
              <a:t>ethnische und nationale Herkunft</a:t>
            </a:r>
          </a:p>
          <a:p>
            <a:r>
              <a:rPr lang="de-DE" dirty="0"/>
              <a:t>Alter</a:t>
            </a:r>
          </a:p>
          <a:p>
            <a:r>
              <a:rPr lang="de-DE" dirty="0"/>
              <a:t>Behinderung</a:t>
            </a:r>
          </a:p>
          <a:p>
            <a:r>
              <a:rPr lang="de-DE" dirty="0"/>
              <a:t>sexuelle Orientierung</a:t>
            </a:r>
          </a:p>
          <a:p>
            <a:r>
              <a:rPr lang="de-DE" dirty="0"/>
              <a:t>Aussehen</a:t>
            </a:r>
          </a:p>
          <a:p>
            <a:pPr marL="0" indent="0">
              <a:buNone/>
            </a:pPr>
            <a:r>
              <a:rPr lang="de-DE" sz="2000" dirty="0" err="1"/>
              <a:t>Biemann</a:t>
            </a:r>
            <a:r>
              <a:rPr lang="de-DE" sz="2000" dirty="0"/>
              <a:t>, T. &amp; Weckmüller, H. (2023). Diskriminierung in der Personalauswahl: Haben wir die richtigen Gruppen im Blick? </a:t>
            </a:r>
            <a:r>
              <a:rPr lang="en-US" sz="2000" i="1" dirty="0" err="1"/>
              <a:t>Personalquaterly</a:t>
            </a:r>
            <a:r>
              <a:rPr lang="en-US" sz="2000" dirty="0"/>
              <a:t>, (3). </a:t>
            </a:r>
            <a:r>
              <a:rPr lang="de-DE" sz="2000" dirty="0"/>
              <a:t>Zugriff am 24.07.2023. Verfügbar unter https://www.haufe.de/personal/hr-management/diskriminierung-in-der-personalauswahl_80_595118.html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1BF42EF-6302-4184-B9F1-A90779D45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Wissenschaftliche Experimente zur Personalauswahl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3FE26A-AF3B-404E-AB1A-96A820709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6ADE-C63F-45CA-B8F8-F7C5F04E84C3}" type="datetime4">
              <a:rPr lang="de-DE" sz="1000" smtClean="0"/>
              <a:t>17. Oktober 2023</a:t>
            </a:fld>
            <a:endParaRPr lang="de-AT" sz="10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1089B0-D964-4084-993B-AF4E66033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 dirty="0"/>
              <a:t>Unbewusste Urteilsverzerrungen in der Personalauswahl © Hölzel Verlag</a:t>
            </a:r>
            <a:br>
              <a:rPr lang="de-DE" sz="1000" dirty="0"/>
            </a:br>
            <a:r>
              <a:rPr lang="de-DE" sz="1000" dirty="0"/>
              <a:t>Autorin: Dr.</a:t>
            </a:r>
            <a:r>
              <a:rPr lang="de-DE" sz="1000" baseline="30000" dirty="0"/>
              <a:t>in</a:t>
            </a:r>
            <a:r>
              <a:rPr lang="de-DE" sz="1000" dirty="0"/>
              <a:t> Nora Cechovsky</a:t>
            </a:r>
            <a:endParaRPr lang="de-AT" sz="10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FBD0F1-8809-4F46-8ADA-B58FDE8D7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z="1000" dirty="0"/>
              <a:t>Folie </a:t>
            </a:r>
            <a:fld id="{40A49812-D55C-4B99-98E4-CFDCF0E18220}" type="slidenum">
              <a:rPr lang="de-AT" sz="1000" smtClean="0"/>
              <a:pPr/>
              <a:t>8</a:t>
            </a:fld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2346955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E220A-52C2-4776-A684-A3E969E95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Wen würdest du für die Stelle auswählen?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F6DC05-D96E-4387-A3B3-2F2CAF93C9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Emir oder Johann?</a:t>
            </a:r>
          </a:p>
          <a:p>
            <a:r>
              <a:rPr lang="de-DE" dirty="0"/>
              <a:t>Emir ist objektiv besser für die Stelle geeignet.</a:t>
            </a:r>
          </a:p>
          <a:p>
            <a:r>
              <a:rPr lang="de-DE" dirty="0"/>
              <a:t>Emir wird wahrscheinlich trotzdem öfter abgelehnt als Johann.</a:t>
            </a:r>
          </a:p>
          <a:p>
            <a:r>
              <a:rPr lang="de-DE" dirty="0"/>
              <a:t>Emir muss sich daher viel öfter als Johann bewerben, um einen Job zu finden.</a:t>
            </a:r>
          </a:p>
          <a:p>
            <a:pPr marL="0" indent="0">
              <a:buNone/>
            </a:pPr>
            <a:endParaRPr lang="de-DE" b="1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968277C-D427-484F-BDA5-F52FF75986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Grund für die Fehlentscheidung</a:t>
            </a:r>
          </a:p>
          <a:p>
            <a:pPr marL="0" indent="0">
              <a:buNone/>
            </a:pPr>
            <a:r>
              <a:rPr lang="de-DE" dirty="0"/>
              <a:t>-&gt; </a:t>
            </a:r>
            <a:r>
              <a:rPr lang="de-DE" b="1" dirty="0"/>
              <a:t>unbewusste Urteilsverzerrungen </a:t>
            </a:r>
            <a:r>
              <a:rPr lang="de-DE" dirty="0"/>
              <a:t>(=</a:t>
            </a:r>
            <a:r>
              <a:rPr lang="de-DE" b="1" dirty="0"/>
              <a:t>unconscious Bias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dirty="0"/>
              <a:t>in der Personalauswahl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DF4AE8-9ED4-4D0D-BBB6-EBAD37A65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1F92-EA47-4C51-A29A-B8AB4EF3E94C}" type="datetime4">
              <a:rPr lang="de-DE" sz="1000" smtClean="0"/>
              <a:pPr/>
              <a:t>17. Oktober 2023</a:t>
            </a:fld>
            <a:endParaRPr lang="de-AT" sz="10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DFE9B64-C19F-48A3-B04D-3C4B1E1DF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 dirty="0"/>
              <a:t>Unbewusste Urteilsverzerrungen in der Personalauswahl © Hölzel Verlag</a:t>
            </a:r>
            <a:br>
              <a:rPr lang="de-DE" sz="1000" dirty="0"/>
            </a:br>
            <a:r>
              <a:rPr lang="de-DE" sz="1000" dirty="0"/>
              <a:t>Autorin: Dr.</a:t>
            </a:r>
            <a:r>
              <a:rPr lang="de-DE" sz="1000" baseline="30000" dirty="0"/>
              <a:t>in</a:t>
            </a:r>
            <a:r>
              <a:rPr lang="de-DE" sz="1000" dirty="0"/>
              <a:t> Nora Cechovsky</a:t>
            </a:r>
            <a:endParaRPr lang="de-AT" sz="10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CE10429-6689-4E7C-87C5-51159A2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z="1000" dirty="0"/>
              <a:t>Folie </a:t>
            </a:r>
            <a:fld id="{40A49812-D55C-4B99-98E4-CFDCF0E18220}" type="slidenum">
              <a:rPr lang="de-AT" sz="1000" smtClean="0"/>
              <a:pPr/>
              <a:t>9</a:t>
            </a:fld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2009022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1402</Words>
  <Application>Microsoft Office PowerPoint</Application>
  <PresentationFormat>Breitbild</PresentationFormat>
  <Paragraphs>173</Paragraphs>
  <Slides>21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9" baseType="lpstr">
      <vt:lpstr>Arial</vt:lpstr>
      <vt:lpstr>Calibri</vt:lpstr>
      <vt:lpstr>Source Sans Pro</vt:lpstr>
      <vt:lpstr>Source Sans Pro Black</vt:lpstr>
      <vt:lpstr>Source Sans Pro ExtraLight</vt:lpstr>
      <vt:lpstr>Source Sans Pro Semibold</vt:lpstr>
      <vt:lpstr>Verdana</vt:lpstr>
      <vt:lpstr>Office</vt:lpstr>
      <vt:lpstr>Unbewusste Urteilsverzerrungen in der Personalauswahl </vt:lpstr>
      <vt:lpstr>Stellenausschreibung Buchhalter/in</vt:lpstr>
      <vt:lpstr>Stellenausschreibung Buchhalter/in</vt:lpstr>
      <vt:lpstr>Bewerber</vt:lpstr>
      <vt:lpstr>Wen würdest du für die Stelle auswählen?</vt:lpstr>
      <vt:lpstr>Bewerber</vt:lpstr>
      <vt:lpstr>Wen würdest du nun für die Stelle auswählen?</vt:lpstr>
      <vt:lpstr>Wissenschaftliche Experimente zur Personalauswahl</vt:lpstr>
      <vt:lpstr>Wen würdest du für die Stelle auswählen?</vt:lpstr>
      <vt:lpstr>Was ist der unconscious Bias? ( = unbewusste Urteilsverzerrung)</vt:lpstr>
      <vt:lpstr>Was ist der unconscious Bias? ( = unbewusste Urteilsverzerrung)</vt:lpstr>
      <vt:lpstr>Eigene unbewusste Urteilsverzerrungen erkennen und reflektieren</vt:lpstr>
      <vt:lpstr>Reflexion des eigenen Urteils</vt:lpstr>
      <vt:lpstr>Faire Personalauswahl treffen</vt:lpstr>
      <vt:lpstr>Personalentscheidungen fair treffen</vt:lpstr>
      <vt:lpstr>Analyse der Anforderungen an eine Stelle</vt:lpstr>
      <vt:lpstr>Anforderungsanalyse – Wozu?</vt:lpstr>
      <vt:lpstr>Anforderungsanalyse </vt:lpstr>
      <vt:lpstr>Wie kann man eine faire Personalentscheidung treffen?</vt:lpstr>
      <vt:lpstr>Zusammenfassung</vt:lpstr>
      <vt:lpstr>Zusammenfassung: Diskussion und Reflexion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Katharina Höfferer</dc:creator>
  <cp:lastModifiedBy>Eva Kastelliz</cp:lastModifiedBy>
  <cp:revision>90</cp:revision>
  <dcterms:created xsi:type="dcterms:W3CDTF">2020-01-08T08:28:51Z</dcterms:created>
  <dcterms:modified xsi:type="dcterms:W3CDTF">2023-10-17T10:05:03Z</dcterms:modified>
</cp:coreProperties>
</file>