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1467" r:id="rId2"/>
    <p:sldId id="1472" r:id="rId3"/>
    <p:sldId id="1468" r:id="rId4"/>
    <p:sldId id="1469" r:id="rId5"/>
    <p:sldId id="1470" r:id="rId6"/>
    <p:sldId id="1471" r:id="rId7"/>
    <p:sldId id="264" r:id="rId8"/>
    <p:sldId id="1463" r:id="rId9"/>
    <p:sldId id="1445" r:id="rId10"/>
    <p:sldId id="1442" r:id="rId11"/>
    <p:sldId id="1440" r:id="rId12"/>
    <p:sldId id="1446" r:id="rId13"/>
    <p:sldId id="1449" r:id="rId14"/>
    <p:sldId id="1450" r:id="rId15"/>
    <p:sldId id="1453" r:id="rId16"/>
    <p:sldId id="1454" r:id="rId17"/>
    <p:sldId id="1214" r:id="rId18"/>
    <p:sldId id="1223" r:id="rId19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7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6374" autoAdjust="0"/>
  </p:normalViewPr>
  <p:slideViewPr>
    <p:cSldViewPr snapToGrid="0">
      <p:cViewPr varScale="1">
        <p:scale>
          <a:sx n="79" d="100"/>
          <a:sy n="79" d="100"/>
        </p:scale>
        <p:origin x="108" y="6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2796"/>
    </p:cViewPr>
  </p:sorterViewPr>
  <p:notesViewPr>
    <p:cSldViewPr snapToGrid="0">
      <p:cViewPr varScale="1">
        <p:scale>
          <a:sx n="84" d="100"/>
          <a:sy n="84" d="100"/>
        </p:scale>
        <p:origin x="3828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F25FE3E4-F141-4A56-B16C-1C335D03691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0190B4DB-028A-4EFE-A4D8-6263BF2EF5A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15C947-ED67-4F92-9400-31439525D99F}" type="datetimeFigureOut">
              <a:rPr lang="de-AT" smtClean="0"/>
              <a:t>24.09.2024</a:t>
            </a:fld>
            <a:endParaRPr lang="de-AT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A4B91B70-DD89-4A41-99CA-D29B873E8D7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/>
              <a:t>WissenPlus | Jänner 2020 © LERNEN WILL MEHR! Autorin: Mag. Vorname Nachname</a:t>
            </a:r>
            <a:endParaRPr lang="de-AT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3EF36FD1-C9C3-4000-8D45-04474A21C0C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7EF492-31B7-42E0-AAE7-12349A0A817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698780797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4CE35C-99E4-4BBA-9F4D-EADFC8F046A0}" type="datetimeFigureOut">
              <a:rPr lang="de-AT" smtClean="0"/>
              <a:t>24.09.2024</a:t>
            </a:fld>
            <a:endParaRPr lang="de-AT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AT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/>
              <a:t>WissenPlus | Jänner 2020 © LERNEN WILL MEHR! Autorin: Mag. Vorname Nachname</a:t>
            </a:r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ADCA7E-5E44-48B0-AFE9-1334790AEAF5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001366041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FD9C8F5-21A3-40E8-B62F-288A0A66DF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8901869" cy="2387600"/>
          </a:xfrm>
        </p:spPr>
        <p:txBody>
          <a:bodyPr anchor="b"/>
          <a:lstStyle>
            <a:lvl1pPr algn="ctr">
              <a:defRPr sz="6000">
                <a:latin typeface="Source Sans Pro Black" panose="020B0803030403020204" pitchFamily="34" charset="0"/>
                <a:ea typeface="Source Sans Pro Black" panose="020B0803030403020204" pitchFamily="34" charset="0"/>
              </a:defRPr>
            </a:lvl1pPr>
          </a:lstStyle>
          <a:p>
            <a:r>
              <a:rPr lang="de-DE" dirty="0"/>
              <a:t>Mastertitelformat bearbeiten</a:t>
            </a:r>
            <a:endParaRPr lang="de-AT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8EAB818-BAE9-4FDF-A7B5-17F736B6E0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8901869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Master-Untertitelformat bearbeiten</a:t>
            </a:r>
            <a:endParaRPr lang="de-AT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6A2E813-76DC-4628-95E3-A32291D89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200">
                <a:latin typeface="Source Sans Pro ExtraLight" panose="020B0303030403020204" pitchFamily="34" charset="0"/>
                <a:ea typeface="Source Sans Pro ExtraLight" panose="020B0303030403020204" pitchFamily="34" charset="0"/>
              </a:defRPr>
            </a:lvl1pPr>
          </a:lstStyle>
          <a:p>
            <a:fld id="{8A087ECD-7FF8-408C-839C-27FC3EFF3DD6}" type="datetime1">
              <a:rPr lang="en-US" smtClean="0"/>
              <a:t>9/24/2024</a:t>
            </a:fld>
            <a:endParaRPr lang="de-AT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96189D9-1A14-4F1A-BAD3-B6D51EDFFB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>
                <a:latin typeface="Source Sans Pro ExtraLight" panose="020B0303030403020204" pitchFamily="34" charset="0"/>
                <a:ea typeface="Source Sans Pro ExtraLight" panose="020B0303030403020204" pitchFamily="34" charset="0"/>
              </a:defRPr>
            </a:lvl1pPr>
          </a:lstStyle>
          <a:p>
            <a:r>
              <a:rPr lang="de-DE"/>
              <a:t>Escape the (class-)room © Hölzel Verlag Autorin: Dr. Mag. Johanna Pichler</a:t>
            </a:r>
            <a:endParaRPr lang="de-AT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76C897D-A887-4E84-94DA-DEA9586E33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>
                <a:latin typeface="Source Sans Pro ExtraLight" panose="020B0303030403020204" pitchFamily="34" charset="0"/>
                <a:ea typeface="Source Sans Pro ExtraLight" panose="020B0303030403020204" pitchFamily="34" charset="0"/>
              </a:defRPr>
            </a:lvl1pPr>
          </a:lstStyle>
          <a:p>
            <a:r>
              <a:rPr lang="de-AT"/>
              <a:t>Folie </a:t>
            </a:r>
            <a:fld id="{40A49812-D55C-4B99-98E4-CFDCF0E18220}" type="slidenum">
              <a:rPr lang="de-AT" smtClean="0"/>
              <a:pPr/>
              <a:t>‹Nr.›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1372449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B48F26-B5E3-8A90-51FC-8520D1D732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EA4D95-10F3-6212-8302-5610C43E32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281BE7-A53D-441E-0393-0E59412C91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200A5-3968-4302-BB74-0C690E717814}" type="datetime1">
              <a:rPr lang="en-US" smtClean="0"/>
              <a:t>9/24/2024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EF10F0-B23F-BF4B-DB66-9BCF734DB9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Escape the (class-)room © Hölzel Verlag </a:t>
            </a:r>
            <a:r>
              <a:rPr lang="en-US" dirty="0" err="1"/>
              <a:t>Autorin</a:t>
            </a:r>
            <a:r>
              <a:rPr lang="en-US" dirty="0"/>
              <a:t>: Dr. Mag. Johanna Pichler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65DDEC-13A7-D988-D082-03076F80F1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790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B8F6521-E070-4141-AA17-191F3063EE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7" name="Titel 6">
            <a:extLst>
              <a:ext uri="{FF2B5EF4-FFF2-40B4-BE49-F238E27FC236}">
                <a16:creationId xmlns:a16="http://schemas.microsoft.com/office/drawing/2014/main" id="{26731CBF-DB3A-4A8D-A8BC-089C24BD01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Mastertitelformat bearbeiten</a:t>
            </a:r>
            <a:endParaRPr lang="de-AT" dirty="0"/>
          </a:p>
        </p:txBody>
      </p:sp>
      <p:sp>
        <p:nvSpPr>
          <p:cNvPr id="8" name="Datumsplatzhalter 7">
            <a:extLst>
              <a:ext uri="{FF2B5EF4-FFF2-40B4-BE49-F238E27FC236}">
                <a16:creationId xmlns:a16="http://schemas.microsoft.com/office/drawing/2014/main" id="{99A39F3F-8C9F-42B4-9C10-A87D8C649B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F3500-F2AD-4E59-8A12-208413925BF3}" type="datetime1">
              <a:rPr lang="en-US" smtClean="0"/>
              <a:t>9/24/2024</a:t>
            </a:fld>
            <a:endParaRPr lang="de-AT" dirty="0"/>
          </a:p>
        </p:txBody>
      </p:sp>
      <p:sp>
        <p:nvSpPr>
          <p:cNvPr id="9" name="Fußzeilenplatzhalter 8">
            <a:extLst>
              <a:ext uri="{FF2B5EF4-FFF2-40B4-BE49-F238E27FC236}">
                <a16:creationId xmlns:a16="http://schemas.microsoft.com/office/drawing/2014/main" id="{E9C27D9B-7FA9-4813-A74D-7694D6924F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Escape the (class-)room © Hölzel Verlag Autorin: Dr. Mag. Johanna Pichler</a:t>
            </a:r>
            <a:endParaRPr lang="de-AT" dirty="0"/>
          </a:p>
        </p:txBody>
      </p:sp>
      <p:sp>
        <p:nvSpPr>
          <p:cNvPr id="10" name="Foliennummernplatzhalter 9">
            <a:extLst>
              <a:ext uri="{FF2B5EF4-FFF2-40B4-BE49-F238E27FC236}">
                <a16:creationId xmlns:a16="http://schemas.microsoft.com/office/drawing/2014/main" id="{A716E663-7A53-4D95-AF72-26DD27211B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AT"/>
              <a:t>Folie </a:t>
            </a:r>
            <a:fld id="{40A49812-D55C-4B99-98E4-CFDCF0E18220}" type="slidenum">
              <a:rPr lang="de-AT" smtClean="0"/>
              <a:pPr/>
              <a:t>‹Nr.›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4224314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DC358FD-2ACE-4E8E-9321-20B90F8C70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9568382" cy="2852737"/>
          </a:xfrm>
        </p:spPr>
        <p:txBody>
          <a:bodyPr anchor="b"/>
          <a:lstStyle>
            <a:lvl1pPr>
              <a:defRPr sz="6000">
                <a:latin typeface="Source Sans Pro Black" panose="020B0803030403020204" pitchFamily="34" charset="0"/>
                <a:ea typeface="Source Sans Pro Black" panose="020B0803030403020204" pitchFamily="34" charset="0"/>
              </a:defRPr>
            </a:lvl1pPr>
          </a:lstStyle>
          <a:p>
            <a:r>
              <a:rPr lang="de-DE" dirty="0"/>
              <a:t>Mastertitelformat bearbeiten</a:t>
            </a:r>
            <a:endParaRPr lang="de-AT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66F5635-F64F-4711-BEDD-164723D2FF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30332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918D8BC-984E-4744-B07C-12C2A809C7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DDB19DC-62E9-437A-81D8-F72E18794C68}" type="datetime1">
              <a:rPr lang="en-US" smtClean="0"/>
              <a:t>9/24/2024</a:t>
            </a:fld>
            <a:endParaRPr lang="de-AT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5BD1691-C3EB-4781-9018-58D9BAC702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Escape the (class-)room © Hölzel Verlag Autorin: Dr. Mag. Johanna Pichler</a:t>
            </a:r>
            <a:endParaRPr lang="de-AT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9BB2ED1-83F4-4665-8F80-23BBB8A1EB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AT" dirty="0"/>
              <a:t>Folie </a:t>
            </a:r>
            <a:fld id="{40A49812-D55C-4B99-98E4-CFDCF0E18220}" type="slidenum">
              <a:rPr lang="de-AT" smtClean="0"/>
              <a:pPr/>
              <a:t>‹Nr.›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538485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B0601CE-CDBD-419C-BAE4-C9C79DACF7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ource Sans Pro Semibold" panose="020B0603030403020204" pitchFamily="34" charset="0"/>
                <a:ea typeface="Source Sans Pro Semibold" panose="020B0603030403020204" pitchFamily="34" charset="0"/>
              </a:defRPr>
            </a:lvl1pPr>
          </a:lstStyle>
          <a:p>
            <a:r>
              <a:rPr lang="de-DE" dirty="0"/>
              <a:t>Mastertitelformat bearbeiten</a:t>
            </a:r>
            <a:endParaRPr lang="de-AT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0270563-E777-4902-BAED-8465F53F619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43304" y="1991169"/>
            <a:ext cx="4937333" cy="4185794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4E54272-2D9D-410A-A265-63A86E5036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04040" y="2001679"/>
            <a:ext cx="4937333" cy="4185793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8" name="Datumsplatzhalter 7">
            <a:extLst>
              <a:ext uri="{FF2B5EF4-FFF2-40B4-BE49-F238E27FC236}">
                <a16:creationId xmlns:a16="http://schemas.microsoft.com/office/drawing/2014/main" id="{C58A8758-D75A-42FA-9433-2E7F6F1005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Source Sans Pro ExtraLight" panose="020B0303030403020204" pitchFamily="34" charset="0"/>
                <a:ea typeface="Source Sans Pro ExtraLight" panose="020B0303030403020204" pitchFamily="34" charset="0"/>
              </a:defRPr>
            </a:lvl1pPr>
          </a:lstStyle>
          <a:p>
            <a:fld id="{701C41A6-A037-47A3-89B4-323C10B63B77}" type="datetime1">
              <a:rPr lang="en-US" smtClean="0"/>
              <a:t>9/24/2024</a:t>
            </a:fld>
            <a:endParaRPr lang="de-AT" dirty="0"/>
          </a:p>
        </p:txBody>
      </p:sp>
      <p:sp>
        <p:nvSpPr>
          <p:cNvPr id="9" name="Fußzeilenplatzhalter 8">
            <a:extLst>
              <a:ext uri="{FF2B5EF4-FFF2-40B4-BE49-F238E27FC236}">
                <a16:creationId xmlns:a16="http://schemas.microsoft.com/office/drawing/2014/main" id="{1FD6ACBA-842C-422B-96BA-14672555A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Source Sans Pro ExtraLight" panose="020B0303030403020204" pitchFamily="34" charset="0"/>
                <a:ea typeface="Source Sans Pro ExtraLight" panose="020B0303030403020204" pitchFamily="34" charset="0"/>
              </a:defRPr>
            </a:lvl1pPr>
          </a:lstStyle>
          <a:p>
            <a:r>
              <a:rPr lang="de-DE"/>
              <a:t>Escape the (class-)room © Hölzel Verlag Autorin: Dr. Mag. Johanna Pichler</a:t>
            </a:r>
            <a:endParaRPr lang="de-AT" dirty="0"/>
          </a:p>
        </p:txBody>
      </p:sp>
      <p:sp>
        <p:nvSpPr>
          <p:cNvPr id="10" name="Foliennummernplatzhalter 9">
            <a:extLst>
              <a:ext uri="{FF2B5EF4-FFF2-40B4-BE49-F238E27FC236}">
                <a16:creationId xmlns:a16="http://schemas.microsoft.com/office/drawing/2014/main" id="{27554C38-8847-4DAD-B297-CD043009E9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Source Sans Pro ExtraLight" panose="020B0303030403020204" pitchFamily="34" charset="0"/>
                <a:ea typeface="Source Sans Pro ExtraLight" panose="020B0303030403020204" pitchFamily="34" charset="0"/>
              </a:defRPr>
            </a:lvl1pPr>
          </a:lstStyle>
          <a:p>
            <a:r>
              <a:rPr lang="de-AT"/>
              <a:t>Folie </a:t>
            </a:r>
            <a:fld id="{40A49812-D55C-4B99-98E4-CFDCF0E18220}" type="slidenum">
              <a:rPr lang="de-AT" smtClean="0"/>
              <a:pPr/>
              <a:t>‹Nr.›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785388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3E91D2-35F6-4B52-A5A8-EF6C25ACBF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3868" y="994156"/>
            <a:ext cx="9551898" cy="1022351"/>
          </a:xfrm>
        </p:spPr>
        <p:txBody>
          <a:bodyPr/>
          <a:lstStyle>
            <a:lvl1pPr>
              <a:defRPr>
                <a:latin typeface="Source Sans Pro Semibold" panose="020B0603030403020204" pitchFamily="34" charset="0"/>
                <a:ea typeface="Source Sans Pro Semibold" panose="020B0603030403020204" pitchFamily="34" charset="0"/>
              </a:defRPr>
            </a:lvl1pPr>
          </a:lstStyle>
          <a:p>
            <a:r>
              <a:rPr lang="de-DE" dirty="0"/>
              <a:t>Mastertitelformat bearbeiten</a:t>
            </a:r>
            <a:endParaRPr lang="de-AT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6A22191-03DB-410F-B375-7766DC99CC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44888" y="2073285"/>
            <a:ext cx="4979623" cy="505360"/>
          </a:xfrm>
        </p:spPr>
        <p:txBody>
          <a:bodyPr anchor="b"/>
          <a:lstStyle>
            <a:lvl1pPr marL="0" indent="0">
              <a:buNone/>
              <a:defRPr sz="2400" b="0">
                <a:latin typeface="Source Sans Pro Semibold" panose="020B0603030403020204" pitchFamily="34" charset="0"/>
                <a:ea typeface="Source Sans Pro Semibold" panose="020B0603030403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AB30075B-011B-4C88-919A-E773FD8AAB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55398" y="2755841"/>
            <a:ext cx="4979623" cy="3517902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5A7555F3-2E0C-4484-8691-344879AA302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04040" y="2062775"/>
            <a:ext cx="4971516" cy="505359"/>
          </a:xfrm>
        </p:spPr>
        <p:txBody>
          <a:bodyPr anchor="b"/>
          <a:lstStyle>
            <a:lvl1pPr marL="0" indent="0">
              <a:buNone/>
              <a:defRPr sz="2400" b="1">
                <a:latin typeface="Source Sans Pro Semibold" panose="020B0603030403020204" pitchFamily="34" charset="0"/>
                <a:ea typeface="Source Sans Pro Semibold" panose="020B0603030403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EAAD3DEC-249F-433F-A019-12E164E37C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993528" y="2755841"/>
            <a:ext cx="4971516" cy="3517902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DEA4CF84-DAEF-4D16-A44C-6E35288FE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200">
                <a:latin typeface="Source Sans Pro ExtraLight" panose="020B0303030403020204" pitchFamily="34" charset="0"/>
                <a:ea typeface="Source Sans Pro ExtraLight" panose="020B0303030403020204" pitchFamily="34" charset="0"/>
              </a:defRPr>
            </a:lvl1pPr>
          </a:lstStyle>
          <a:p>
            <a:fld id="{342A8EC0-6C57-4639-BBB4-CF2A0E1E4AA7}" type="datetime1">
              <a:rPr lang="en-US" smtClean="0"/>
              <a:t>9/24/2024</a:t>
            </a:fld>
            <a:endParaRPr lang="de-AT" dirty="0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7B6C6227-866F-41E4-B2A2-892D84EDEA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>
                <a:latin typeface="Source Sans Pro ExtraLight" panose="020B0303030403020204" pitchFamily="34" charset="0"/>
                <a:ea typeface="Source Sans Pro ExtraLight" panose="020B0303030403020204" pitchFamily="34" charset="0"/>
              </a:defRPr>
            </a:lvl1pPr>
          </a:lstStyle>
          <a:p>
            <a:r>
              <a:rPr lang="de-DE"/>
              <a:t>Escape the (class-)room © Hölzel Verlag Autorin: Dr. Mag. Johanna Pichler</a:t>
            </a:r>
            <a:endParaRPr lang="de-AT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2B709A2F-5AB2-47D8-B451-5D1D716EC4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>
                <a:latin typeface="Source Sans Pro ExtraLight" panose="020B0303030403020204" pitchFamily="34" charset="0"/>
                <a:ea typeface="Source Sans Pro ExtraLight" panose="020B0303030403020204" pitchFamily="34" charset="0"/>
              </a:defRPr>
            </a:lvl1pPr>
          </a:lstStyle>
          <a:p>
            <a:r>
              <a:rPr lang="de-AT"/>
              <a:t>Folie </a:t>
            </a:r>
            <a:fld id="{40A49812-D55C-4B99-98E4-CFDCF0E18220}" type="slidenum">
              <a:rPr lang="de-AT" smtClean="0"/>
              <a:pPr/>
              <a:t>‹Nr.›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638086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F7899D6-636D-418B-95EA-FCB1103759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Mastertitelformat bearbeiten</a:t>
            </a:r>
            <a:endParaRPr lang="de-AT" dirty="0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727A50F7-EC16-454A-BC02-F01232A94E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00">
                <a:latin typeface="Source Sans Pro ExtraLight" panose="020B0303030403020204" pitchFamily="34" charset="0"/>
                <a:ea typeface="Source Sans Pro ExtraLight" panose="020B0303030403020204" pitchFamily="34" charset="0"/>
              </a:defRPr>
            </a:lvl1pPr>
          </a:lstStyle>
          <a:p>
            <a:fld id="{5301137B-1076-45D9-9F6E-5F6877CE20F4}" type="datetime1">
              <a:rPr lang="en-US" smtClean="0"/>
              <a:t>9/24/2024</a:t>
            </a:fld>
            <a:endParaRPr lang="de-AT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CA48072-E37A-492B-8FB7-3BB7CB8BE9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>
                <a:latin typeface="Source Sans Pro ExtraLight" panose="020B0303030403020204" pitchFamily="34" charset="0"/>
                <a:ea typeface="Source Sans Pro ExtraLight" panose="020B0303030403020204" pitchFamily="34" charset="0"/>
              </a:defRPr>
            </a:lvl1pPr>
          </a:lstStyle>
          <a:p>
            <a:r>
              <a:rPr lang="de-DE"/>
              <a:t>Escape the (class-)room © Hölzel Verlag Autorin: Dr. Mag. Johanna Pichler</a:t>
            </a:r>
            <a:endParaRPr lang="de-AT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549287E1-8675-4D97-B42A-587FBF294A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>
                <a:latin typeface="Source Sans Pro ExtraLight" panose="020B0303030403020204" pitchFamily="34" charset="0"/>
                <a:ea typeface="Source Sans Pro ExtraLight" panose="020B0303030403020204" pitchFamily="34" charset="0"/>
              </a:defRPr>
            </a:lvl1pPr>
          </a:lstStyle>
          <a:p>
            <a:r>
              <a:rPr lang="de-AT"/>
              <a:t>Folie </a:t>
            </a:r>
            <a:fld id="{40A49812-D55C-4B99-98E4-CFDCF0E18220}" type="slidenum">
              <a:rPr lang="de-AT" smtClean="0"/>
              <a:pPr/>
              <a:t>‹Nr.›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711645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175F6366-0CCE-4917-90B3-A6A4BB8323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00">
                <a:latin typeface="Source Sans Pro ExtraLight" panose="020B0303030403020204" pitchFamily="34" charset="0"/>
                <a:ea typeface="Source Sans Pro ExtraLight" panose="020B0303030403020204" pitchFamily="34" charset="0"/>
              </a:defRPr>
            </a:lvl1pPr>
          </a:lstStyle>
          <a:p>
            <a:fld id="{77DD8378-701A-4629-A5D7-4AE19ACDD246}" type="datetime1">
              <a:rPr lang="en-US" smtClean="0"/>
              <a:t>9/24/2024</a:t>
            </a:fld>
            <a:endParaRPr lang="de-AT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5FD462A7-FC26-4A9F-B302-ED1FA571F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>
                <a:latin typeface="Source Sans Pro ExtraLight" panose="020B0303030403020204" pitchFamily="34" charset="0"/>
                <a:ea typeface="Source Sans Pro ExtraLight" panose="020B0303030403020204" pitchFamily="34" charset="0"/>
              </a:defRPr>
            </a:lvl1pPr>
          </a:lstStyle>
          <a:p>
            <a:r>
              <a:rPr lang="de-DE"/>
              <a:t>Escape the (class-)room © Hölzel Verlag Autorin: Dr. Mag. Johanna Pichler</a:t>
            </a:r>
            <a:endParaRPr lang="de-AT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CD1B06FB-8973-417F-9426-1FE175B9F7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>
                <a:latin typeface="Source Sans Pro ExtraLight" panose="020B0303030403020204" pitchFamily="34" charset="0"/>
                <a:ea typeface="Source Sans Pro ExtraLight" panose="020B0303030403020204" pitchFamily="34" charset="0"/>
              </a:defRPr>
            </a:lvl1pPr>
          </a:lstStyle>
          <a:p>
            <a:r>
              <a:rPr lang="de-AT"/>
              <a:t>Folie </a:t>
            </a:r>
            <a:fld id="{40A49812-D55C-4B99-98E4-CFDCF0E18220}" type="slidenum">
              <a:rPr lang="de-AT" smtClean="0"/>
              <a:pPr/>
              <a:t>‹Nr.›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3045199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54D4A99-3965-4996-A08C-9778A33E4A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87424"/>
            <a:ext cx="3932237" cy="106997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dirty="0"/>
              <a:t>Mastertitelformat bearbeiten</a:t>
            </a:r>
            <a:endParaRPr lang="de-AT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546C335-CDFA-47CE-A04E-4917B4A29C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524268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4F41E64C-0AA2-44C1-888C-F63B6475BD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230452"/>
            <a:ext cx="3932237" cy="3638536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9335935-1769-4359-9351-2719F0DC7A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00">
                <a:latin typeface="Source Sans Pro ExtraLight" panose="020B0303030403020204" pitchFamily="34" charset="0"/>
                <a:ea typeface="Source Sans Pro ExtraLight" panose="020B0303030403020204" pitchFamily="34" charset="0"/>
              </a:defRPr>
            </a:lvl1pPr>
          </a:lstStyle>
          <a:p>
            <a:fld id="{3BE984B1-41D8-491C-98BB-11CDA1A0F9F3}" type="datetime1">
              <a:rPr lang="en-US" smtClean="0"/>
              <a:t>9/24/2024</a:t>
            </a:fld>
            <a:endParaRPr lang="de-AT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E6C76F7-AD5E-4C64-9CB3-7AA89BB630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>
                <a:latin typeface="Source Sans Pro ExtraLight" panose="020B0303030403020204" pitchFamily="34" charset="0"/>
                <a:ea typeface="Source Sans Pro ExtraLight" panose="020B0303030403020204" pitchFamily="34" charset="0"/>
              </a:defRPr>
            </a:lvl1pPr>
          </a:lstStyle>
          <a:p>
            <a:r>
              <a:rPr lang="de-DE"/>
              <a:t>Escape the (class-)room © Hölzel Verlag Autorin: Dr. Mag. Johanna Pichler</a:t>
            </a:r>
            <a:endParaRPr lang="de-AT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90468BE-0251-49AD-A0FA-EC30C247E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>
                <a:latin typeface="Source Sans Pro ExtraLight" panose="020B0303030403020204" pitchFamily="34" charset="0"/>
                <a:ea typeface="Source Sans Pro ExtraLight" panose="020B0303030403020204" pitchFamily="34" charset="0"/>
              </a:defRPr>
            </a:lvl1pPr>
          </a:lstStyle>
          <a:p>
            <a:r>
              <a:rPr lang="de-AT"/>
              <a:t>Folie </a:t>
            </a:r>
            <a:fld id="{40A49812-D55C-4B99-98E4-CFDCF0E18220}" type="slidenum">
              <a:rPr lang="de-AT" smtClean="0"/>
              <a:pPr/>
              <a:t>‹Nr.›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033205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CDF4FE0-1200-48BD-BAE7-C69BACCC6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87424"/>
            <a:ext cx="3809125" cy="171304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dirty="0"/>
              <a:t>Mastertitelformat bearbeiten</a:t>
            </a:r>
            <a:endParaRPr lang="de-AT" dirty="0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9BF495F9-D27B-4AEB-94B5-567BD38C42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522559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 dirty="0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CB1F4D8-D3DA-43A0-8F44-7ECB465577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897024"/>
            <a:ext cx="3809124" cy="2971963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BF45794-A9B3-4A90-AF32-CE395FCA7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00">
                <a:latin typeface="Source Sans Pro ExtraLight" panose="020B0303030403020204" pitchFamily="34" charset="0"/>
                <a:ea typeface="Source Sans Pro ExtraLight" panose="020B0303030403020204" pitchFamily="34" charset="0"/>
              </a:defRPr>
            </a:lvl1pPr>
          </a:lstStyle>
          <a:p>
            <a:fld id="{9F767A30-CF7F-4792-B234-6C0D8DD9BB80}" type="datetime1">
              <a:rPr lang="en-US" smtClean="0"/>
              <a:t>9/24/2024</a:t>
            </a:fld>
            <a:endParaRPr lang="de-AT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F76E9FD-4AE7-41D4-A7CD-19ECC93857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>
                <a:latin typeface="Source Sans Pro ExtraLight" panose="020B0303030403020204" pitchFamily="34" charset="0"/>
                <a:ea typeface="Source Sans Pro ExtraLight" panose="020B0303030403020204" pitchFamily="34" charset="0"/>
              </a:defRPr>
            </a:lvl1pPr>
          </a:lstStyle>
          <a:p>
            <a:r>
              <a:rPr lang="de-DE"/>
              <a:t>Escape the (class-)room © Hölzel Verlag Autorin: Dr. Mag. Johanna Pichler</a:t>
            </a:r>
            <a:endParaRPr lang="de-AT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3EAFC43-BD88-4348-9AF5-4A4E6F543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>
                <a:latin typeface="Source Sans Pro ExtraLight" panose="020B0303030403020204" pitchFamily="34" charset="0"/>
                <a:ea typeface="Source Sans Pro ExtraLight" panose="020B0303030403020204" pitchFamily="34" charset="0"/>
              </a:defRPr>
            </a:lvl1pPr>
          </a:lstStyle>
          <a:p>
            <a:r>
              <a:rPr lang="de-AT"/>
              <a:t>Folie </a:t>
            </a:r>
            <a:fld id="{40A49812-D55C-4B99-98E4-CFDCF0E18220}" type="slidenum">
              <a:rPr lang="de-AT" smtClean="0"/>
              <a:pPr/>
              <a:t>‹Nr.›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209174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748032E1-B685-4196-89DF-67AD9B0304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2790" y="943163"/>
            <a:ext cx="10208175" cy="11190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Mastertitelformat bearbeiten</a:t>
            </a:r>
            <a:endParaRPr lang="de-AT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EBA929B-5489-48A2-9D5F-0AD70528F3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53810" y="2228193"/>
            <a:ext cx="10208175" cy="39487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091CA0A-337F-4AD4-B145-451FCCCF3C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03748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Source Sans Pro ExtraLight" panose="020B0303030403020204" pitchFamily="34" charset="0"/>
                <a:ea typeface="Source Sans Pro ExtraLight" panose="020B0303030403020204" pitchFamily="34" charset="0"/>
              </a:defRPr>
            </a:lvl1pPr>
          </a:lstStyle>
          <a:p>
            <a:fld id="{2FED059A-6762-4880-AC79-C1F3B25FBFD8}" type="datetime1">
              <a:rPr lang="en-US" smtClean="0"/>
              <a:t>9/24/2024</a:t>
            </a:fld>
            <a:endParaRPr lang="de-AT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47BF3AD-BCED-460A-9D53-8C1FE65740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Source Sans Pro ExtraLight" panose="020B0303030403020204" pitchFamily="34" charset="0"/>
                <a:ea typeface="Source Sans Pro ExtraLight" panose="020B0303030403020204" pitchFamily="34" charset="0"/>
              </a:defRPr>
            </a:lvl1pPr>
          </a:lstStyle>
          <a:p>
            <a:r>
              <a:rPr lang="de-DE"/>
              <a:t>Escape the (class-)room © Hölzel Verlag Autorin: Dr. Mag. Johanna Pichler</a:t>
            </a:r>
            <a:endParaRPr lang="de-AT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399FE17-D6D0-4C93-B7D6-28B5DE8B8A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Source Sans Pro ExtraLight" panose="020B0303030403020204" pitchFamily="34" charset="0"/>
                <a:ea typeface="Source Sans Pro ExtraLight" panose="020B0303030403020204" pitchFamily="34" charset="0"/>
              </a:defRPr>
            </a:lvl1pPr>
          </a:lstStyle>
          <a:p>
            <a:r>
              <a:rPr lang="de-AT" dirty="0"/>
              <a:t>Folie </a:t>
            </a:r>
            <a:fld id="{40A49812-D55C-4B99-98E4-CFDCF0E18220}" type="slidenum">
              <a:rPr lang="de-AT" smtClean="0"/>
              <a:pPr/>
              <a:t>‹Nr.›</a:t>
            </a:fld>
            <a:endParaRPr lang="de-AT" dirty="0"/>
          </a:p>
        </p:txBody>
      </p:sp>
      <p:sp>
        <p:nvSpPr>
          <p:cNvPr id="10" name="Untertitel 2">
            <a:extLst>
              <a:ext uri="{FF2B5EF4-FFF2-40B4-BE49-F238E27FC236}">
                <a16:creationId xmlns:a16="http://schemas.microsoft.com/office/drawing/2014/main" id="{5CE0258B-2AD2-4D48-83F2-4C7FBFD6511C}"/>
              </a:ext>
            </a:extLst>
          </p:cNvPr>
          <p:cNvSpPr txBox="1">
            <a:spLocks/>
          </p:cNvSpPr>
          <p:nvPr userDrawn="1"/>
        </p:nvSpPr>
        <p:spPr>
          <a:xfrm rot="16200000">
            <a:off x="10450572" y="5592532"/>
            <a:ext cx="2687931" cy="2063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000" dirty="0">
                <a:solidFill>
                  <a:srgbClr val="00A7E7"/>
                </a:solidFill>
              </a:rPr>
              <a:t>hoelzel.at/</a:t>
            </a:r>
            <a:r>
              <a:rPr lang="de-DE" sz="1000" dirty="0" err="1">
                <a:solidFill>
                  <a:srgbClr val="00A7E7"/>
                </a:solidFill>
              </a:rPr>
              <a:t>wissenplus</a:t>
            </a:r>
            <a:endParaRPr lang="de-AT" sz="1000" dirty="0">
              <a:solidFill>
                <a:srgbClr val="00A7E7"/>
              </a:solidFill>
            </a:endParaRPr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4885B0D0-4514-46F1-B394-F7132851179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225561" y="460987"/>
            <a:ext cx="9595148" cy="82266"/>
          </a:xfrm>
          <a:prstGeom prst="rect">
            <a:avLst/>
          </a:prstGeom>
        </p:spPr>
      </p:pic>
      <p:pic>
        <p:nvPicPr>
          <p:cNvPr id="13" name="Grafik 12">
            <a:extLst>
              <a:ext uri="{FF2B5EF4-FFF2-40B4-BE49-F238E27FC236}">
                <a16:creationId xmlns:a16="http://schemas.microsoft.com/office/drawing/2014/main" id="{F87FC6A9-C6AC-40D7-9BDA-48F477115992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5617" y="209002"/>
            <a:ext cx="2025864" cy="477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6821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kern="1200">
          <a:solidFill>
            <a:schemeClr val="tx1"/>
          </a:solidFill>
          <a:latin typeface="Source Sans Pro Semibold" panose="020B0603030403020204" pitchFamily="34" charset="0"/>
          <a:ea typeface="Source Sans Pro Semibold" panose="020B0603030403020204" pitchFamily="34" charset="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Source Sans Pro" panose="020B0503030403020204" pitchFamily="34" charset="0"/>
          <a:ea typeface="Source Sans Pro" panose="020B0503030403020204" pitchFamily="34" charset="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Source Sans Pro" panose="020B0503030403020204" pitchFamily="34" charset="0"/>
          <a:ea typeface="Source Sans Pro" panose="020B0503030403020204" pitchFamily="34" charset="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Source Sans Pro" panose="020B0503030403020204" pitchFamily="34" charset="0"/>
          <a:ea typeface="Source Sans Pro" panose="020B0503030403020204" pitchFamily="34" charset="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4" Type="http://schemas.openxmlformats.org/officeDocument/2006/relationships/image" Target="../media/image10.sv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stickies-note-tesastrip-2251885/" TargetMode="External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7.svg"/><Relationship Id="rId4" Type="http://schemas.openxmlformats.org/officeDocument/2006/relationships/image" Target="../media/image1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hyperlink" Target="https://www.learningsnacks.de/share/454531/" TargetMode="Externa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6.png"/><Relationship Id="rId4" Type="http://schemas.openxmlformats.org/officeDocument/2006/relationships/image" Target="../media/image25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hyperlink" Target="https://learningapps.org/watch?v=pfgnhe5tk24" TargetMode="Externa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hyperlink" Target="https://learningapps.org/watch?v=p5zsg5hic24" TargetMode="Externa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31.png"/><Relationship Id="rId4" Type="http://schemas.openxmlformats.org/officeDocument/2006/relationships/image" Target="../media/image30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3" Type="http://schemas.openxmlformats.org/officeDocument/2006/relationships/hyperlink" Target="https://pixabay.com/en/stickies-note-tesastrip-2251885/" TargetMode="External"/><Relationship Id="rId7" Type="http://schemas.openxmlformats.org/officeDocument/2006/relationships/image" Target="../media/image32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auer-waffeln.at/produkte/tortenecken/" TargetMode="External"/><Relationship Id="rId5" Type="http://schemas.openxmlformats.org/officeDocument/2006/relationships/image" Target="../media/image19.svg"/><Relationship Id="rId4" Type="http://schemas.openxmlformats.org/officeDocument/2006/relationships/image" Target="../media/image18.png"/><Relationship Id="rId9" Type="http://schemas.openxmlformats.org/officeDocument/2006/relationships/image" Target="../media/image34.sv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png"/><Relationship Id="rId3" Type="http://schemas.openxmlformats.org/officeDocument/2006/relationships/image" Target="../media/image36.svg"/><Relationship Id="rId7" Type="http://schemas.openxmlformats.org/officeDocument/2006/relationships/image" Target="../media/image40.sv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39.png"/><Relationship Id="rId11" Type="http://schemas.openxmlformats.org/officeDocument/2006/relationships/hyperlink" Target="https://www.xelu.net/html/materials/materials_fitxa.php?idioma=catala&amp;materials_ID=14" TargetMode="External"/><Relationship Id="rId5" Type="http://schemas.openxmlformats.org/officeDocument/2006/relationships/image" Target="../media/image38.svg"/><Relationship Id="rId10" Type="http://schemas.openxmlformats.org/officeDocument/2006/relationships/image" Target="../media/image42.jpeg"/><Relationship Id="rId4" Type="http://schemas.openxmlformats.org/officeDocument/2006/relationships/image" Target="../media/image37.png"/><Relationship Id="rId9" Type="http://schemas.openxmlformats.org/officeDocument/2006/relationships/hyperlink" Target="https://lthub.ubc.ca/guides/microsoft-teams-instructor-guide/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scottnicholson.com/pubs/erfacwhite.pdf" TargetMode="External"/><Relationship Id="rId2" Type="http://schemas.openxmlformats.org/officeDocument/2006/relationships/hyperlink" Target="https://www.taskcards.de/#/board/20dae5d6-172d-42e2-816d-64104542cee9/view" TargetMode="External"/><Relationship Id="rId1" Type="http://schemas.openxmlformats.org/officeDocument/2006/relationships/slideLayout" Target="../slideLayouts/slideLayout10.xml"/><Relationship Id="rId5" Type="http://schemas.openxmlformats.org/officeDocument/2006/relationships/hyperlink" Target="http://www.learningsnacks.de/" TargetMode="External"/><Relationship Id="rId4" Type="http://schemas.openxmlformats.org/officeDocument/2006/relationships/hyperlink" Target="http://www.learningapps.org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stickies-note-tesastrip-2251885/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4" Type="http://schemas.openxmlformats.org/officeDocument/2006/relationships/image" Target="../media/image10.sv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hyperlink" Target="https://pixabay.com/en/stickies-note-tesastrip-2251885/" TargetMode="External"/><Relationship Id="rId7" Type="http://schemas.openxmlformats.org/officeDocument/2006/relationships/image" Target="../media/image6.sv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9.svg"/><Relationship Id="rId5" Type="http://schemas.openxmlformats.org/officeDocument/2006/relationships/image" Target="../media/image4.png"/><Relationship Id="rId10" Type="http://schemas.openxmlformats.org/officeDocument/2006/relationships/image" Target="../media/image18.png"/><Relationship Id="rId4" Type="http://schemas.openxmlformats.org/officeDocument/2006/relationships/image" Target="../media/image15.png"/><Relationship Id="rId9" Type="http://schemas.openxmlformats.org/officeDocument/2006/relationships/image" Target="../media/image17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png"/><Relationship Id="rId4" Type="http://schemas.openxmlformats.org/officeDocument/2006/relationships/hyperlink" Target="https://pixabay.com/en/stickies-note-tesastrip-2251885/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stickies-note-tesastrip-2251885/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B33DD08-47EA-4980-A1DF-A40A77A24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Escape </a:t>
            </a:r>
            <a:r>
              <a:rPr lang="de-DE" dirty="0" err="1"/>
              <a:t>the</a:t>
            </a:r>
            <a:r>
              <a:rPr lang="de-DE" dirty="0"/>
              <a:t> (</a:t>
            </a:r>
            <a:r>
              <a:rPr lang="de-DE" dirty="0" err="1"/>
              <a:t>class</a:t>
            </a:r>
            <a:r>
              <a:rPr lang="de-DE" dirty="0"/>
              <a:t>-)</a:t>
            </a:r>
            <a:r>
              <a:rPr lang="de-DE" dirty="0" err="1"/>
              <a:t>room</a:t>
            </a:r>
            <a:r>
              <a:rPr lang="de-DE" dirty="0"/>
              <a:t> © Hölzel Verlag </a:t>
            </a:r>
          </a:p>
          <a:p>
            <a:r>
              <a:rPr lang="de-DE" dirty="0"/>
              <a:t>Autorin: Mag. Dr. Johanna Pichler</a:t>
            </a:r>
            <a:endParaRPr lang="de-AT" dirty="0"/>
          </a:p>
        </p:txBody>
      </p:sp>
      <p:pic>
        <p:nvPicPr>
          <p:cNvPr id="8" name="Grafik 7" descr="Ein Bild, das Puzzle, Screenshot, Text enthält.&#10;&#10;Automatisch generierte Beschreibung">
            <a:extLst>
              <a:ext uri="{FF2B5EF4-FFF2-40B4-BE49-F238E27FC236}">
                <a16:creationId xmlns:a16="http://schemas.microsoft.com/office/drawing/2014/main" id="{CCE5ABD5-44E2-4E2E-9AB3-F34851863FF2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83296" y="643466"/>
            <a:ext cx="5568739" cy="5568739"/>
          </a:xfrm>
          <a:prstGeom prst="rect">
            <a:avLst/>
          </a:prstGeom>
        </p:spPr>
      </p:pic>
      <p:sp>
        <p:nvSpPr>
          <p:cNvPr id="9" name="Titel 1">
            <a:extLst>
              <a:ext uri="{FF2B5EF4-FFF2-40B4-BE49-F238E27FC236}">
                <a16:creationId xmlns:a16="http://schemas.microsoft.com/office/drawing/2014/main" id="{352CC909-27C8-4F48-BB56-B5F3660E9E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38"/>
            <a:ext cx="3847028" cy="3384776"/>
          </a:xfrm>
          <a:noFill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400" b="1" kern="12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WissenPlus</a:t>
            </a:r>
            <a:br>
              <a:rPr lang="en-US" sz="2400" b="1" kern="1200" dirty="0">
                <a:latin typeface="Source Sans Pro" panose="020B0503030403020204" pitchFamily="34" charset="0"/>
                <a:ea typeface="Source Sans Pro" panose="020B0503030403020204" pitchFamily="34" charset="0"/>
              </a:rPr>
            </a:br>
            <a:br>
              <a:rPr lang="en-US" sz="2400" b="1" kern="1200" dirty="0">
                <a:latin typeface="Source Sans Pro" panose="020B0503030403020204" pitchFamily="34" charset="0"/>
                <a:ea typeface="Source Sans Pro" panose="020B0503030403020204" pitchFamily="34" charset="0"/>
              </a:rPr>
            </a:br>
            <a:r>
              <a:rPr lang="en-US" sz="2400" b="1" kern="12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Escape the (class-)room</a:t>
            </a:r>
            <a:br>
              <a:rPr lang="en-US" sz="2400" b="1" kern="1200" dirty="0">
                <a:latin typeface="Source Sans Pro" panose="020B0503030403020204" pitchFamily="34" charset="0"/>
                <a:ea typeface="Source Sans Pro" panose="020B0503030403020204" pitchFamily="34" charset="0"/>
              </a:rPr>
            </a:br>
            <a:r>
              <a:rPr lang="en-US" sz="2400" b="1" kern="12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am </a:t>
            </a:r>
            <a:r>
              <a:rPr lang="en-US" sz="2400" b="1" kern="12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Beispiel</a:t>
            </a:r>
            <a:r>
              <a:rPr lang="en-US" sz="2400" b="1" kern="12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2400" b="1" kern="12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Verteilungsrechnung</a:t>
            </a:r>
            <a:r>
              <a:rPr lang="en-US" sz="2400" b="1" kern="12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(VGR)</a:t>
            </a:r>
            <a:br>
              <a:rPr lang="en-US" sz="2400" b="1" kern="1200" dirty="0">
                <a:latin typeface="Source Sans Pro" panose="020B0503030403020204" pitchFamily="34" charset="0"/>
                <a:ea typeface="Source Sans Pro" panose="020B0503030403020204" pitchFamily="34" charset="0"/>
              </a:rPr>
            </a:br>
            <a:br>
              <a:rPr lang="en-US" sz="2400" b="1" kern="1200" dirty="0">
                <a:latin typeface="Source Sans Pro" panose="020B0503030403020204" pitchFamily="34" charset="0"/>
                <a:ea typeface="Source Sans Pro" panose="020B0503030403020204" pitchFamily="34" charset="0"/>
              </a:rPr>
            </a:br>
            <a:r>
              <a:rPr lang="en-US" sz="2400" b="1" kern="12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Mag. Dr. Johanna Pichler</a:t>
            </a:r>
          </a:p>
        </p:txBody>
      </p:sp>
    </p:spTree>
    <p:extLst>
      <p:ext uri="{BB962C8B-B14F-4D97-AF65-F5344CB8AC3E}">
        <p14:creationId xmlns:p14="http://schemas.microsoft.com/office/powerpoint/2010/main" val="12909914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7584689-8863-14A2-C865-661842C2EF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618653" y="6377214"/>
            <a:ext cx="3338804" cy="365125"/>
          </a:xfrm>
        </p:spPr>
        <p:txBody>
          <a:bodyPr/>
          <a:lstStyle/>
          <a:p>
            <a:r>
              <a:rPr lang="de-DE" dirty="0"/>
              <a:t>Escape </a:t>
            </a:r>
            <a:r>
              <a:rPr lang="de-DE" dirty="0" err="1"/>
              <a:t>the</a:t>
            </a:r>
            <a:r>
              <a:rPr lang="de-DE" dirty="0"/>
              <a:t> (</a:t>
            </a:r>
            <a:r>
              <a:rPr lang="de-DE" dirty="0" err="1"/>
              <a:t>class</a:t>
            </a:r>
            <a:r>
              <a:rPr lang="de-DE" dirty="0"/>
              <a:t>-)</a:t>
            </a:r>
            <a:r>
              <a:rPr lang="de-DE" dirty="0" err="1"/>
              <a:t>room</a:t>
            </a:r>
            <a:r>
              <a:rPr lang="de-DE" dirty="0"/>
              <a:t> © Hölzel Verlag </a:t>
            </a:r>
            <a:br>
              <a:rPr lang="de-DE" dirty="0"/>
            </a:br>
            <a:r>
              <a:rPr lang="de-DE" dirty="0"/>
              <a:t>Autorin: Mag. Dr. Johanna Pichler</a:t>
            </a:r>
            <a:endParaRPr lang="de-AT" dirty="0"/>
          </a:p>
        </p:txBody>
      </p:sp>
      <p:pic>
        <p:nvPicPr>
          <p:cNvPr id="7" name="Grafik 6" descr="Ein Bild, das Nachspeise, Geburtstagstorte, Text, Backwaren enthält.&#10;&#10;Automatisch generierte Beschreibung">
            <a:extLst>
              <a:ext uri="{FF2B5EF4-FFF2-40B4-BE49-F238E27FC236}">
                <a16:creationId xmlns:a16="http://schemas.microsoft.com/office/drawing/2014/main" id="{C06FF067-43AC-DB10-467B-34D41B786E0E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209029" y="858373"/>
            <a:ext cx="9773941" cy="54979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336958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F70EE32-5309-39B1-0504-16133C680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1273524"/>
            <a:ext cx="10208175" cy="1119094"/>
          </a:xfrm>
        </p:spPr>
        <p:txBody>
          <a:bodyPr>
            <a:noAutofit/>
          </a:bodyPr>
          <a:lstStyle/>
          <a:p>
            <a:r>
              <a:rPr lang="de-DE" sz="2400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Könnt ihr den Geheimcode entschlüsseln?</a:t>
            </a:r>
            <a:br>
              <a:rPr lang="de-DE" sz="1800" b="1" dirty="0"/>
            </a:br>
            <a:br>
              <a:rPr lang="de-DE" sz="1800" b="1" dirty="0">
                <a:latin typeface="Source Sans Pro" panose="020B0503030403020204" pitchFamily="34" charset="0"/>
                <a:ea typeface="Source Sans Pro" panose="020B0503030403020204" pitchFamily="34" charset="0"/>
              </a:rPr>
            </a:br>
            <a:r>
              <a:rPr lang="de-DE" sz="1800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Ihr benötigt diesen Code, um das erste Rätsel zu erhalten und den Escape Room zu betreten!</a:t>
            </a:r>
            <a:br>
              <a:rPr lang="de-AT" sz="1800" b="1" dirty="0"/>
            </a:br>
            <a:endParaRPr lang="de-AT" sz="1800" dirty="0"/>
          </a:p>
        </p:txBody>
      </p:sp>
      <p:pic>
        <p:nvPicPr>
          <p:cNvPr id="2050" name="Picture 2" descr="Das Rätsel der 3 Zahnräder - Escape Room Spiele">
            <a:extLst>
              <a:ext uri="{FF2B5EF4-FFF2-40B4-BE49-F238E27FC236}">
                <a16:creationId xmlns:a16="http://schemas.microsoft.com/office/drawing/2014/main" id="{9139335C-79F8-A67B-1ECC-6D1EAD8247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396535" y="2332588"/>
            <a:ext cx="4909931" cy="36824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Grafik 5" descr="Sperren Silhouette">
            <a:extLst>
              <a:ext uri="{FF2B5EF4-FFF2-40B4-BE49-F238E27FC236}">
                <a16:creationId xmlns:a16="http://schemas.microsoft.com/office/drawing/2014/main" id="{F8C9324A-C499-8F9A-88E8-E4DA55792A6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430176" y="3429000"/>
            <a:ext cx="1649896" cy="1649896"/>
          </a:xfrm>
          <a:prstGeom prst="rect">
            <a:avLst/>
          </a:prstGeom>
        </p:spPr>
      </p:pic>
      <p:sp>
        <p:nvSpPr>
          <p:cNvPr id="12" name="Textfeld 11">
            <a:extLst>
              <a:ext uri="{FF2B5EF4-FFF2-40B4-BE49-F238E27FC236}">
                <a16:creationId xmlns:a16="http://schemas.microsoft.com/office/drawing/2014/main" id="{DA471FF3-35C2-6B2E-0FEC-AD59B4879872}"/>
              </a:ext>
            </a:extLst>
          </p:cNvPr>
          <p:cNvSpPr txBox="1"/>
          <p:nvPr/>
        </p:nvSpPr>
        <p:spPr>
          <a:xfrm>
            <a:off x="1396535" y="6115278"/>
            <a:ext cx="717108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AT" sz="12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Quelle: https://escaperoomspiele.com/das-raetsel-der-3-zahnraeder/</a:t>
            </a:r>
          </a:p>
        </p:txBody>
      </p:sp>
      <p:pic>
        <p:nvPicPr>
          <p:cNvPr id="16" name="Grafik 15" descr="Druckerabdeckung offen Silhouette">
            <a:extLst>
              <a:ext uri="{FF2B5EF4-FFF2-40B4-BE49-F238E27FC236}">
                <a16:creationId xmlns:a16="http://schemas.microsoft.com/office/drawing/2014/main" id="{6C9EB8EB-1565-9D09-CDA8-6FF77BCE569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99912" y="1135965"/>
            <a:ext cx="1196623" cy="1196623"/>
          </a:xfrm>
          <a:prstGeom prst="rect">
            <a:avLst/>
          </a:prstGeom>
        </p:spPr>
      </p:pic>
      <p:sp>
        <p:nvSpPr>
          <p:cNvPr id="4" name="Textfeld 3">
            <a:extLst>
              <a:ext uri="{FF2B5EF4-FFF2-40B4-BE49-F238E27FC236}">
                <a16:creationId xmlns:a16="http://schemas.microsoft.com/office/drawing/2014/main" id="{3F5F5D3A-19F4-0220-F3FE-6E52E7F4C35F}"/>
              </a:ext>
            </a:extLst>
          </p:cNvPr>
          <p:cNvSpPr txBox="1"/>
          <p:nvPr/>
        </p:nvSpPr>
        <p:spPr>
          <a:xfrm>
            <a:off x="6665349" y="5080416"/>
            <a:ext cx="504209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AT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https://learningapps.org/watch?v=pp49zd3fc24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61504021-AC0B-3693-EBE5-94D6099502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989570" y="4227237"/>
            <a:ext cx="566841" cy="5668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ußzeilenplatzhalter 4">
            <a:extLst>
              <a:ext uri="{FF2B5EF4-FFF2-40B4-BE49-F238E27FC236}">
                <a16:creationId xmlns:a16="http://schemas.microsoft.com/office/drawing/2014/main" id="{7AE4A3F5-6839-814D-2E6B-AB2D7E68E6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de-DE" dirty="0"/>
              <a:t>Escape </a:t>
            </a:r>
            <a:r>
              <a:rPr lang="de-DE" dirty="0" err="1"/>
              <a:t>the</a:t>
            </a:r>
            <a:r>
              <a:rPr lang="de-DE" dirty="0"/>
              <a:t> (</a:t>
            </a:r>
            <a:r>
              <a:rPr lang="de-DE" dirty="0" err="1"/>
              <a:t>class</a:t>
            </a:r>
            <a:r>
              <a:rPr lang="de-DE" dirty="0"/>
              <a:t>-)</a:t>
            </a:r>
            <a:r>
              <a:rPr lang="de-DE" dirty="0" err="1"/>
              <a:t>room</a:t>
            </a:r>
            <a:r>
              <a:rPr lang="de-DE" dirty="0"/>
              <a:t> © Hölzel Verlag</a:t>
            </a:r>
            <a:br>
              <a:rPr lang="de-DE" dirty="0"/>
            </a:br>
            <a:r>
              <a:rPr lang="de-DE" dirty="0"/>
              <a:t>Autorin: Mag. Dr. Johanna Pichler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69401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B116170-9EE0-4126-AD47-C4AB232F4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86607"/>
            <a:ext cx="9568382" cy="2852737"/>
          </a:xfrm>
        </p:spPr>
        <p:txBody>
          <a:bodyPr>
            <a:normAutofit/>
          </a:bodyPr>
          <a:lstStyle/>
          <a:p>
            <a:r>
              <a:rPr lang="de-DE" sz="4400" dirty="0"/>
              <a:t>Aufgaben</a:t>
            </a:r>
            <a:endParaRPr lang="de-AT" sz="4400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3A8194E-23A1-4450-BA8C-948AF79F436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Inhaltliche Aufgabenstellungen</a:t>
            </a:r>
            <a:endParaRPr lang="de-AT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B33DD08-47EA-4980-A1DF-A40A77A24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Escape </a:t>
            </a:r>
            <a:r>
              <a:rPr lang="de-DE" dirty="0" err="1"/>
              <a:t>the</a:t>
            </a:r>
            <a:r>
              <a:rPr lang="de-DE" dirty="0"/>
              <a:t> (</a:t>
            </a:r>
            <a:r>
              <a:rPr lang="de-DE" dirty="0" err="1"/>
              <a:t>class</a:t>
            </a:r>
            <a:r>
              <a:rPr lang="de-DE" dirty="0"/>
              <a:t>-)</a:t>
            </a:r>
            <a:r>
              <a:rPr lang="de-DE" dirty="0" err="1"/>
              <a:t>room</a:t>
            </a:r>
            <a:r>
              <a:rPr lang="de-DE" dirty="0"/>
              <a:t> © Hölzel Verlag</a:t>
            </a:r>
            <a:br>
              <a:rPr lang="de-DE" dirty="0"/>
            </a:br>
            <a:r>
              <a:rPr lang="de-DE" dirty="0"/>
              <a:t>Autorin: Mag. Dr. Johanna Pichler</a:t>
            </a:r>
            <a:endParaRPr lang="de-AT" dirty="0"/>
          </a:p>
        </p:txBody>
      </p:sp>
      <p:pic>
        <p:nvPicPr>
          <p:cNvPr id="10" name="Inhaltsplatzhalter 4" descr="Ein Bild, das Entwurf, Papierprodukt, Papier, Rechteck enthält.&#10;&#10;Automatisch generierte Beschreibung">
            <a:extLst>
              <a:ext uri="{FF2B5EF4-FFF2-40B4-BE49-F238E27FC236}">
                <a16:creationId xmlns:a16="http://schemas.microsoft.com/office/drawing/2014/main" id="{4329C1D5-58DA-4DFB-A926-C3927C24BCD7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 rot="21331122">
            <a:off x="925134" y="677240"/>
            <a:ext cx="3506469" cy="3244361"/>
          </a:xfrm>
          <a:prstGeom prst="rect">
            <a:avLst/>
          </a:prstGeom>
        </p:spPr>
      </p:pic>
      <p:sp>
        <p:nvSpPr>
          <p:cNvPr id="11" name="Textfeld 10">
            <a:extLst>
              <a:ext uri="{FF2B5EF4-FFF2-40B4-BE49-F238E27FC236}">
                <a16:creationId xmlns:a16="http://schemas.microsoft.com/office/drawing/2014/main" id="{A756B021-44C3-8FE4-D15E-C41014CDD08F}"/>
              </a:ext>
            </a:extLst>
          </p:cNvPr>
          <p:cNvSpPr txBox="1"/>
          <p:nvPr/>
        </p:nvSpPr>
        <p:spPr>
          <a:xfrm rot="21445890">
            <a:off x="1569543" y="1056814"/>
            <a:ext cx="2171864" cy="24952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Aufgaben</a:t>
            </a:r>
          </a:p>
          <a:p>
            <a:endParaRPr lang="de-DE" sz="10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>
              <a:lnSpc>
                <a:spcPts val="2800"/>
              </a:lnSpc>
            </a:pPr>
            <a:r>
              <a:rPr lang="de-DE" dirty="0">
                <a:latin typeface="Source Sans Pro" panose="020B0503030403020204" pitchFamily="34" charset="0"/>
                <a:ea typeface="Source Sans Pro" panose="020B0503030403020204" pitchFamily="34" charset="0"/>
              </a:rPr>
              <a:t>Quizze, Rätsel</a:t>
            </a:r>
          </a:p>
          <a:p>
            <a:pPr>
              <a:lnSpc>
                <a:spcPts val="2800"/>
              </a:lnSpc>
            </a:pPr>
            <a:r>
              <a:rPr lang="de-DE" dirty="0">
                <a:latin typeface="Source Sans Pro" panose="020B0503030403020204" pitchFamily="34" charset="0"/>
                <a:ea typeface="Source Sans Pro" panose="020B0503030403020204" pitchFamily="34" charset="0"/>
              </a:rPr>
              <a:t>Arbeitsblätter</a:t>
            </a:r>
          </a:p>
          <a:p>
            <a:pPr>
              <a:lnSpc>
                <a:spcPts val="2800"/>
              </a:lnSpc>
            </a:pPr>
            <a:r>
              <a:rPr lang="de-DE" dirty="0">
                <a:latin typeface="Source Sans Pro" panose="020B0503030403020204" pitchFamily="34" charset="0"/>
                <a:ea typeface="Source Sans Pro" panose="020B0503030403020204" pitchFamily="34" charset="0"/>
              </a:rPr>
              <a:t>Kreuzworträtsel</a:t>
            </a:r>
          </a:p>
          <a:p>
            <a:pPr>
              <a:lnSpc>
                <a:spcPts val="2800"/>
              </a:lnSpc>
            </a:pPr>
            <a:r>
              <a:rPr lang="de-DE" dirty="0">
                <a:latin typeface="Source Sans Pro" panose="020B0503030403020204" pitchFamily="34" charset="0"/>
                <a:ea typeface="Source Sans Pro" panose="020B0503030403020204" pitchFamily="34" charset="0"/>
              </a:rPr>
              <a:t>Satzbauquiz</a:t>
            </a:r>
          </a:p>
          <a:p>
            <a:pPr>
              <a:lnSpc>
                <a:spcPts val="2800"/>
              </a:lnSpc>
            </a:pPr>
            <a:r>
              <a:rPr lang="de-DE" dirty="0">
                <a:latin typeface="Source Sans Pro" panose="020B0503030403020204" pitchFamily="34" charset="0"/>
                <a:ea typeface="Source Sans Pro" panose="020B0503030403020204" pitchFamily="34" charset="0"/>
              </a:rPr>
              <a:t>Learning-Snacks</a:t>
            </a:r>
          </a:p>
          <a:p>
            <a:r>
              <a:rPr lang="de-DE" sz="1200" dirty="0">
                <a:latin typeface="+mj-lt"/>
              </a:rPr>
              <a:t>…</a:t>
            </a:r>
            <a:endParaRPr lang="de-AT" sz="1200" dirty="0">
              <a:latin typeface="+mj-lt"/>
            </a:endParaRPr>
          </a:p>
        </p:txBody>
      </p:sp>
      <p:pic>
        <p:nvPicPr>
          <p:cNvPr id="12" name="Grafik 11" descr="Blaupause mit einfarbiger Füllung">
            <a:extLst>
              <a:ext uri="{FF2B5EF4-FFF2-40B4-BE49-F238E27FC236}">
                <a16:creationId xmlns:a16="http://schemas.microsoft.com/office/drawing/2014/main" id="{5AF5496E-E5D7-B067-CE59-F3D3FF172E7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003618" y="1102644"/>
            <a:ext cx="680787" cy="6807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5241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D7AE88E-0B97-2426-3753-2F122AAEB5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4134" y="210251"/>
            <a:ext cx="9568382" cy="2852737"/>
          </a:xfrm>
        </p:spPr>
        <p:txBody>
          <a:bodyPr>
            <a:normAutofit/>
          </a:bodyPr>
          <a:lstStyle/>
          <a:p>
            <a:r>
              <a:rPr lang="de-DE" sz="4400" dirty="0"/>
              <a:t>Learning Snack</a:t>
            </a:r>
            <a:endParaRPr lang="de-AT" sz="4400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ECEC6B2-5F2E-639F-92C3-ADBEA7B359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Escape </a:t>
            </a:r>
            <a:r>
              <a:rPr lang="de-DE" dirty="0" err="1"/>
              <a:t>the</a:t>
            </a:r>
            <a:r>
              <a:rPr lang="de-DE" dirty="0"/>
              <a:t> (</a:t>
            </a:r>
            <a:r>
              <a:rPr lang="de-DE" dirty="0" err="1"/>
              <a:t>class</a:t>
            </a:r>
            <a:r>
              <a:rPr lang="de-DE" dirty="0"/>
              <a:t>-)</a:t>
            </a:r>
            <a:r>
              <a:rPr lang="de-DE" dirty="0" err="1"/>
              <a:t>room</a:t>
            </a:r>
            <a:r>
              <a:rPr lang="de-DE" dirty="0"/>
              <a:t> © Hölzel Verlag</a:t>
            </a:r>
            <a:br>
              <a:rPr lang="de-DE" dirty="0"/>
            </a:br>
            <a:r>
              <a:rPr lang="de-DE" dirty="0"/>
              <a:t>Autorin: Mag. Dr. Johanna Pichler</a:t>
            </a:r>
            <a:endParaRPr lang="de-AT" dirty="0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5214527B-4EB4-F27D-BE08-FAECB13B2866}"/>
              </a:ext>
            </a:extLst>
          </p:cNvPr>
          <p:cNvSpPr txBox="1"/>
          <p:nvPr/>
        </p:nvSpPr>
        <p:spPr>
          <a:xfrm>
            <a:off x="871364" y="3107601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1800" b="1" dirty="0">
                <a:latin typeface="Source Sans Pro" panose="020B0503030403020204" pitchFamily="34" charset="0"/>
                <a:ea typeface="Source Sans Pro" panose="020B0503030403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https://www.learningsnacks.de/share/454531/</a:t>
            </a:r>
            <a:endParaRPr lang="de-AT" sz="1800" b="1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4F5F1C06-E516-0547-A146-BE3C2671C8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710729" y="1561639"/>
            <a:ext cx="2885342" cy="8350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Grafik 2" descr="Ein Bild, das Muster, Kunst, Grafiken, Pixel enthält.&#10;&#10;Automatisch generierte Beschreibung">
            <a:extLst>
              <a:ext uri="{FF2B5EF4-FFF2-40B4-BE49-F238E27FC236}">
                <a16:creationId xmlns:a16="http://schemas.microsoft.com/office/drawing/2014/main" id="{FA8AA650-6206-A2C6-32BA-A58A8F2073E0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4134" y="3655704"/>
            <a:ext cx="1800000" cy="1800000"/>
          </a:xfrm>
          <a:prstGeom prst="rect">
            <a:avLst/>
          </a:prstGeom>
        </p:spPr>
      </p:pic>
      <p:pic>
        <p:nvPicPr>
          <p:cNvPr id="7" name="Grafik 6" descr="Ein Bild, das Nachspeise, Kuchen, Backwaren, Geburtstagstorte enthält.&#10;&#10;Automatisch generierte Beschreibung">
            <a:extLst>
              <a:ext uri="{FF2B5EF4-FFF2-40B4-BE49-F238E27FC236}">
                <a16:creationId xmlns:a16="http://schemas.microsoft.com/office/drawing/2014/main" id="{56AD4257-CEEA-71B8-B2B6-E66E664A91F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34632" y="2487950"/>
            <a:ext cx="2705308" cy="3219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4080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D7AE88E-0B97-2426-3753-2F122AAEB5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6293" y="404813"/>
            <a:ext cx="9568382" cy="2852737"/>
          </a:xfrm>
        </p:spPr>
        <p:txBody>
          <a:bodyPr>
            <a:normAutofit/>
          </a:bodyPr>
          <a:lstStyle/>
          <a:p>
            <a:r>
              <a:rPr lang="de-DE" sz="4400" dirty="0"/>
              <a:t>Zahlenstrahl</a:t>
            </a:r>
            <a:endParaRPr lang="de-AT" sz="4400" dirty="0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76AB42CF-E670-5C6B-17D5-634D8B263F28}"/>
              </a:ext>
            </a:extLst>
          </p:cNvPr>
          <p:cNvSpPr txBox="1"/>
          <p:nvPr/>
        </p:nvSpPr>
        <p:spPr>
          <a:xfrm>
            <a:off x="666293" y="3257550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6900" lvl="0" defTabSz="457200">
              <a:spcBef>
                <a:spcPct val="20000"/>
              </a:spcBef>
              <a:spcAft>
                <a:spcPts val="600"/>
              </a:spcAft>
              <a:buClr>
                <a:srgbClr val="DADADA"/>
              </a:buClr>
              <a:buSzPct val="70000"/>
              <a:defRPr/>
            </a:pPr>
            <a:r>
              <a:rPr lang="de-DE" sz="1800" b="1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  <a:latin typeface="Source Sans Pro" panose="020B0503030403020204" pitchFamily="34" charset="0"/>
                <a:ea typeface="Source Sans Pro" panose="020B0503030403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https://learningapps.org/watch?v=pfgnhe5tk24</a:t>
            </a:r>
            <a:endParaRPr lang="de-DE" sz="1800" b="1" dirty="0">
              <a:ln>
                <a:solidFill>
                  <a:prstClr val="black">
                    <a:lumMod val="75000"/>
                    <a:lumOff val="25000"/>
                    <a:alpha val="10000"/>
                  </a:prstClr>
                </a:solidFill>
              </a:ln>
              <a:effectLst>
                <a:outerShdw blurRad="9525" dist="25400" dir="14640000" algn="tl" rotWithShape="0">
                  <a:prstClr val="black">
                    <a:alpha val="30000"/>
                  </a:prstClr>
                </a:outerShdw>
              </a:effectLst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6D352A8-C054-B7EC-8FB3-CD688117E4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03747" y="3828212"/>
            <a:ext cx="1800000" cy="18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Grafik 7">
            <a:extLst>
              <a:ext uri="{FF2B5EF4-FFF2-40B4-BE49-F238E27FC236}">
                <a16:creationId xmlns:a16="http://schemas.microsoft.com/office/drawing/2014/main" id="{E073CCB5-8805-8A94-263C-8D9868027CF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7618" y="1328825"/>
            <a:ext cx="3277057" cy="733527"/>
          </a:xfrm>
          <a:prstGeom prst="rect">
            <a:avLst/>
          </a:prstGeom>
        </p:spPr>
      </p:pic>
      <p:pic>
        <p:nvPicPr>
          <p:cNvPr id="13" name="Grafik 12">
            <a:extLst>
              <a:ext uri="{FF2B5EF4-FFF2-40B4-BE49-F238E27FC236}">
                <a16:creationId xmlns:a16="http://schemas.microsoft.com/office/drawing/2014/main" id="{B8E87ED4-D7D2-6BE4-D48A-5BF153DACBD7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37690" y="2231888"/>
            <a:ext cx="4993470" cy="2929264"/>
          </a:xfrm>
          <a:prstGeom prst="rect">
            <a:avLst/>
          </a:prstGeom>
        </p:spPr>
      </p:pic>
      <p:sp>
        <p:nvSpPr>
          <p:cNvPr id="9" name="Fußzeilenplatzhalter 4">
            <a:extLst>
              <a:ext uri="{FF2B5EF4-FFF2-40B4-BE49-F238E27FC236}">
                <a16:creationId xmlns:a16="http://schemas.microsoft.com/office/drawing/2014/main" id="{F09CF7BB-8B0A-5941-7FE3-BD9BFF3B6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de-DE" dirty="0"/>
              <a:t>Escape </a:t>
            </a:r>
            <a:r>
              <a:rPr lang="de-DE" dirty="0" err="1"/>
              <a:t>the</a:t>
            </a:r>
            <a:r>
              <a:rPr lang="de-DE" dirty="0"/>
              <a:t> (</a:t>
            </a:r>
            <a:r>
              <a:rPr lang="de-DE" dirty="0" err="1"/>
              <a:t>class</a:t>
            </a:r>
            <a:r>
              <a:rPr lang="de-DE" dirty="0"/>
              <a:t>-)</a:t>
            </a:r>
            <a:r>
              <a:rPr lang="de-DE" dirty="0" err="1"/>
              <a:t>room</a:t>
            </a:r>
            <a:r>
              <a:rPr lang="de-DE" dirty="0"/>
              <a:t> © Hölzel Verlag</a:t>
            </a:r>
            <a:br>
              <a:rPr lang="de-DE" dirty="0"/>
            </a:br>
            <a:r>
              <a:rPr lang="de-DE" dirty="0"/>
              <a:t>Autorin: Mag. Dr. Johanna Pichler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2072341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D7AE88E-0B97-2426-3753-2F122AAEB5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748" y="170893"/>
            <a:ext cx="9568382" cy="2852737"/>
          </a:xfrm>
        </p:spPr>
        <p:txBody>
          <a:bodyPr>
            <a:normAutofit/>
          </a:bodyPr>
          <a:lstStyle/>
          <a:p>
            <a:r>
              <a:rPr lang="de-DE" sz="4400" dirty="0"/>
              <a:t>Wortgitter</a:t>
            </a:r>
            <a:endParaRPr lang="de-AT" sz="4400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ECEC6B2-5F2E-639F-92C3-ADBEA7B359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Escape </a:t>
            </a:r>
            <a:r>
              <a:rPr lang="de-DE" dirty="0" err="1"/>
              <a:t>the</a:t>
            </a:r>
            <a:r>
              <a:rPr lang="de-DE" dirty="0"/>
              <a:t> (</a:t>
            </a:r>
            <a:r>
              <a:rPr lang="de-DE" dirty="0" err="1"/>
              <a:t>class</a:t>
            </a:r>
            <a:r>
              <a:rPr lang="de-DE" dirty="0"/>
              <a:t>-)</a:t>
            </a:r>
            <a:r>
              <a:rPr lang="de-DE" dirty="0" err="1"/>
              <a:t>room</a:t>
            </a:r>
            <a:r>
              <a:rPr lang="de-DE" dirty="0"/>
              <a:t> © Hölzel Verlag</a:t>
            </a:r>
            <a:br>
              <a:rPr lang="de-DE" dirty="0"/>
            </a:br>
            <a:r>
              <a:rPr lang="de-DE" dirty="0"/>
              <a:t>Autorin: Mag. Dr. Johanna Pichler</a:t>
            </a:r>
            <a:endParaRPr lang="de-AT" dirty="0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76AB42CF-E670-5C6B-17D5-634D8B263F28}"/>
              </a:ext>
            </a:extLst>
          </p:cNvPr>
          <p:cNvSpPr txBox="1"/>
          <p:nvPr/>
        </p:nvSpPr>
        <p:spPr>
          <a:xfrm>
            <a:off x="803748" y="3023630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AT" sz="1800" b="1" dirty="0">
                <a:latin typeface="Source Sans Pro" panose="020B0503030403020204" pitchFamily="34" charset="0"/>
                <a:ea typeface="Source Sans Pro" panose="020B0503030403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https://learningapps.org/watch?v=p5zsg5hic24</a:t>
            </a:r>
            <a:endParaRPr lang="de-AT" sz="1800" b="1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316A1C19-B340-9330-AFA5-5D28362F5B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95073" y="1825538"/>
            <a:ext cx="3277057" cy="733527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D02AE8CE-A372-CF90-C4C6-230C18F64F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49085" y="3522827"/>
            <a:ext cx="1800000" cy="18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Grafik 7" descr="Ein Bild, das Text, Screenshot, Schrift, Zahl enthält.&#10;&#10;Automatisch generierte Beschreibung">
            <a:extLst>
              <a:ext uri="{FF2B5EF4-FFF2-40B4-BE49-F238E27FC236}">
                <a16:creationId xmlns:a16="http://schemas.microsoft.com/office/drawing/2014/main" id="{E804D946-6A13-D6DE-A0BE-EDF85DEFBD72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00609" y="2741347"/>
            <a:ext cx="4946894" cy="2746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62477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B116170-9EE0-4126-AD47-C4AB232F4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86607"/>
            <a:ext cx="9568382" cy="2852737"/>
          </a:xfrm>
        </p:spPr>
        <p:txBody>
          <a:bodyPr>
            <a:normAutofit/>
          </a:bodyPr>
          <a:lstStyle/>
          <a:p>
            <a:r>
              <a:rPr lang="de-DE" sz="4400" dirty="0"/>
              <a:t>Schloss</a:t>
            </a:r>
            <a:endParaRPr lang="de-AT" sz="4400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3A8194E-23A1-4450-BA8C-948AF79F436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Ende des Escape Rooms (Ziel)</a:t>
            </a:r>
            <a:endParaRPr lang="de-AT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B33DD08-47EA-4980-A1DF-A40A77A24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Escape </a:t>
            </a:r>
            <a:r>
              <a:rPr lang="de-DE" dirty="0" err="1"/>
              <a:t>the</a:t>
            </a:r>
            <a:r>
              <a:rPr lang="de-DE" dirty="0"/>
              <a:t> (</a:t>
            </a:r>
            <a:r>
              <a:rPr lang="de-DE" dirty="0" err="1"/>
              <a:t>class</a:t>
            </a:r>
            <a:r>
              <a:rPr lang="de-DE" dirty="0"/>
              <a:t>-)</a:t>
            </a:r>
            <a:r>
              <a:rPr lang="de-DE" dirty="0" err="1"/>
              <a:t>room</a:t>
            </a:r>
            <a:r>
              <a:rPr lang="de-DE" dirty="0"/>
              <a:t> © Hölzel Verlag</a:t>
            </a:r>
            <a:br>
              <a:rPr lang="de-DE" dirty="0"/>
            </a:br>
            <a:r>
              <a:rPr lang="de-DE" dirty="0"/>
              <a:t>Autorin: Mag. Dr. Johanna Pichler</a:t>
            </a:r>
            <a:endParaRPr lang="de-AT" dirty="0"/>
          </a:p>
        </p:txBody>
      </p:sp>
      <p:grpSp>
        <p:nvGrpSpPr>
          <p:cNvPr id="7" name="Gruppieren 6">
            <a:extLst>
              <a:ext uri="{FF2B5EF4-FFF2-40B4-BE49-F238E27FC236}">
                <a16:creationId xmlns:a16="http://schemas.microsoft.com/office/drawing/2014/main" id="{A16CCC9E-0874-89B9-D04E-EFC8A816267B}"/>
              </a:ext>
            </a:extLst>
          </p:cNvPr>
          <p:cNvGrpSpPr/>
          <p:nvPr/>
        </p:nvGrpSpPr>
        <p:grpSpPr>
          <a:xfrm>
            <a:off x="505304" y="768350"/>
            <a:ext cx="3297207" cy="3511170"/>
            <a:chOff x="5705912" y="2089152"/>
            <a:chExt cx="3297207" cy="3511170"/>
          </a:xfrm>
        </p:grpSpPr>
        <p:pic>
          <p:nvPicPr>
            <p:cNvPr id="8" name="Inhaltsplatzhalter 4" descr="Ein Bild, das Entwurf, Papierprodukt, Papier, Rechteck enthält.&#10;&#10;Automatisch generierte Beschreibung">
              <a:extLst>
                <a:ext uri="{FF2B5EF4-FFF2-40B4-BE49-F238E27FC236}">
                  <a16:creationId xmlns:a16="http://schemas.microsoft.com/office/drawing/2014/main" id="{B2737872-D84A-026F-9006-904409E687A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  <a:ext uri="{837473B0-CC2E-450A-ABE3-18F120FF3D39}">
                  <a1611:picAttrSrcUrl xmlns:a1611="http://schemas.microsoft.com/office/drawing/2016/11/main" r:id="rId3"/>
                </a:ext>
              </a:extLst>
            </a:blip>
            <a:stretch>
              <a:fillRect/>
            </a:stretch>
          </p:blipFill>
          <p:spPr>
            <a:xfrm rot="21331122">
              <a:off x="5705912" y="2089152"/>
              <a:ext cx="3297207" cy="3511170"/>
            </a:xfrm>
            <a:prstGeom prst="rect">
              <a:avLst/>
            </a:prstGeom>
          </p:spPr>
        </p:pic>
        <p:sp>
          <p:nvSpPr>
            <p:cNvPr id="9" name="Textfeld 8">
              <a:extLst>
                <a:ext uri="{FF2B5EF4-FFF2-40B4-BE49-F238E27FC236}">
                  <a16:creationId xmlns:a16="http://schemas.microsoft.com/office/drawing/2014/main" id="{71D7303F-7159-9407-2D14-B4BA7563FE0E}"/>
                </a:ext>
              </a:extLst>
            </p:cNvPr>
            <p:cNvSpPr txBox="1"/>
            <p:nvPr/>
          </p:nvSpPr>
          <p:spPr>
            <a:xfrm rot="21445890">
              <a:off x="6246725" y="2727269"/>
              <a:ext cx="2412694" cy="23596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b="1" dirty="0">
                  <a:latin typeface="Source Sans Pro" panose="020B0503030403020204" pitchFamily="34" charset="0"/>
                  <a:ea typeface="Source Sans Pro" panose="020B0503030403020204" pitchFamily="34" charset="0"/>
                </a:rPr>
                <a:t>Schloss</a:t>
              </a:r>
            </a:p>
            <a:p>
              <a:endParaRPr lang="de-DE" dirty="0">
                <a:latin typeface="Source Sans Pro" panose="020B0503030403020204" pitchFamily="34" charset="0"/>
                <a:ea typeface="Source Sans Pro" panose="020B0503030403020204" pitchFamily="34" charset="0"/>
              </a:endParaRPr>
            </a:p>
            <a:p>
              <a:pPr>
                <a:lnSpc>
                  <a:spcPts val="2800"/>
                </a:lnSpc>
              </a:pPr>
              <a:r>
                <a:rPr lang="de-DE" dirty="0">
                  <a:latin typeface="Source Sans Pro" panose="020B0503030403020204" pitchFamily="34" charset="0"/>
                  <a:ea typeface="Source Sans Pro" panose="020B0503030403020204" pitchFamily="34" charset="0"/>
                </a:rPr>
                <a:t>Zahlenschloss</a:t>
              </a:r>
            </a:p>
            <a:p>
              <a:pPr>
                <a:lnSpc>
                  <a:spcPts val="2800"/>
                </a:lnSpc>
              </a:pPr>
              <a:r>
                <a:rPr lang="de-DE" dirty="0">
                  <a:latin typeface="Source Sans Pro" panose="020B0503030403020204" pitchFamily="34" charset="0"/>
                  <a:ea typeface="Source Sans Pro" panose="020B0503030403020204" pitchFamily="34" charset="0"/>
                </a:rPr>
                <a:t>Buchstabenschloss</a:t>
              </a:r>
            </a:p>
            <a:p>
              <a:pPr>
                <a:lnSpc>
                  <a:spcPts val="2800"/>
                </a:lnSpc>
              </a:pPr>
              <a:r>
                <a:rPr lang="de-DE" dirty="0">
                  <a:latin typeface="Source Sans Pro" panose="020B0503030403020204" pitchFamily="34" charset="0"/>
                  <a:ea typeface="Source Sans Pro" panose="020B0503030403020204" pitchFamily="34" charset="0"/>
                </a:rPr>
                <a:t>Vorhängeschloss</a:t>
              </a:r>
            </a:p>
            <a:p>
              <a:pPr>
                <a:lnSpc>
                  <a:spcPts val="2800"/>
                </a:lnSpc>
              </a:pPr>
              <a:r>
                <a:rPr lang="de-DE" dirty="0">
                  <a:latin typeface="Source Sans Pro" panose="020B0503030403020204" pitchFamily="34" charset="0"/>
                  <a:ea typeface="Source Sans Pro" panose="020B0503030403020204" pitchFamily="34" charset="0"/>
                </a:rPr>
                <a:t>Digitales Schloss</a:t>
              </a:r>
            </a:p>
            <a:p>
              <a:r>
                <a:rPr lang="de-DE" dirty="0">
                  <a:latin typeface="+mj-lt"/>
                </a:rPr>
                <a:t>…</a:t>
              </a:r>
              <a:endParaRPr lang="de-AT" dirty="0">
                <a:latin typeface="+mj-lt"/>
              </a:endParaRPr>
            </a:p>
          </p:txBody>
        </p:sp>
      </p:grpSp>
      <p:pic>
        <p:nvPicPr>
          <p:cNvPr id="13" name="Grafik 12" descr="Entsperren mit einfarbiger Füllung">
            <a:extLst>
              <a:ext uri="{FF2B5EF4-FFF2-40B4-BE49-F238E27FC236}">
                <a16:creationId xmlns:a16="http://schemas.microsoft.com/office/drawing/2014/main" id="{4551D072-5F31-AF2E-EC00-584F9DCFE6C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612702" y="1205847"/>
            <a:ext cx="739903" cy="739903"/>
          </a:xfrm>
          <a:prstGeom prst="rect">
            <a:avLst/>
          </a:prstGeom>
        </p:spPr>
      </p:pic>
      <p:sp>
        <p:nvSpPr>
          <p:cNvPr id="10" name="Textfeld 9">
            <a:extLst>
              <a:ext uri="{FF2B5EF4-FFF2-40B4-BE49-F238E27FC236}">
                <a16:creationId xmlns:a16="http://schemas.microsoft.com/office/drawing/2014/main" id="{5195F7CA-96EB-AB9B-2A9D-F0FE6F6CFB12}"/>
              </a:ext>
            </a:extLst>
          </p:cNvPr>
          <p:cNvSpPr txBox="1"/>
          <p:nvPr/>
        </p:nvSpPr>
        <p:spPr>
          <a:xfrm>
            <a:off x="5105400" y="1627596"/>
            <a:ext cx="520096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Sucht den Kuchen (z.B. Tortenecken*) und befreit diesen, um ihn dann gerecht in der Klasse zu verteilen.</a:t>
            </a:r>
          </a:p>
          <a:p>
            <a:endParaRPr lang="de-DE" b="1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r>
              <a:rPr lang="de-DE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Hinweis: Ein Nummernschloss vom Fahrrad könnte hier zum Beispiel verwendet werden.</a:t>
            </a:r>
            <a:endParaRPr lang="de-AT" b="1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2A91D747-6D34-4C9C-031C-4F6E7DFB604A}"/>
              </a:ext>
            </a:extLst>
          </p:cNvPr>
          <p:cNvSpPr txBox="1"/>
          <p:nvPr/>
        </p:nvSpPr>
        <p:spPr>
          <a:xfrm>
            <a:off x="5105400" y="5720318"/>
            <a:ext cx="6096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AT" sz="12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*) </a:t>
            </a:r>
            <a:r>
              <a:rPr lang="de-AT" sz="1200" dirty="0">
                <a:latin typeface="Source Sans Pro" panose="020B0503030403020204" pitchFamily="34" charset="0"/>
                <a:ea typeface="Source Sans Pro" panose="020B0503030403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https://auer-waffeln.at/produkte/tortenecken/</a:t>
            </a:r>
            <a:endParaRPr lang="de-AT" sz="12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endParaRPr lang="de-AT" sz="1200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BA7FC119-71F1-385C-8DEB-6D78C5FEC7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168447" y="3428999"/>
            <a:ext cx="2615573" cy="26155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Freihandform: Form 15">
            <a:extLst>
              <a:ext uri="{FF2B5EF4-FFF2-40B4-BE49-F238E27FC236}">
                <a16:creationId xmlns:a16="http://schemas.microsoft.com/office/drawing/2014/main" id="{22D0DB41-3686-10D0-83DA-850604327E1F}"/>
              </a:ext>
            </a:extLst>
          </p:cNvPr>
          <p:cNvSpPr/>
          <p:nvPr/>
        </p:nvSpPr>
        <p:spPr>
          <a:xfrm>
            <a:off x="5471867" y="4080041"/>
            <a:ext cx="2157658" cy="491959"/>
          </a:xfrm>
          <a:custGeom>
            <a:avLst/>
            <a:gdLst>
              <a:gd name="connsiteX0" fmla="*/ 1862383 w 2157658"/>
              <a:gd name="connsiteY0" fmla="*/ 244309 h 491959"/>
              <a:gd name="connsiteX1" fmla="*/ 1662358 w 2157658"/>
              <a:gd name="connsiteY1" fmla="*/ 215734 h 491959"/>
              <a:gd name="connsiteX2" fmla="*/ 1509958 w 2157658"/>
              <a:gd name="connsiteY2" fmla="*/ 196684 h 491959"/>
              <a:gd name="connsiteX3" fmla="*/ 1328983 w 2157658"/>
              <a:gd name="connsiteY3" fmla="*/ 177634 h 491959"/>
              <a:gd name="connsiteX4" fmla="*/ 452683 w 2157658"/>
              <a:gd name="connsiteY4" fmla="*/ 206209 h 491959"/>
              <a:gd name="connsiteX5" fmla="*/ 424108 w 2157658"/>
              <a:gd name="connsiteY5" fmla="*/ 215734 h 491959"/>
              <a:gd name="connsiteX6" fmla="*/ 395533 w 2157658"/>
              <a:gd name="connsiteY6" fmla="*/ 301459 h 491959"/>
              <a:gd name="connsiteX7" fmla="*/ 490783 w 2157658"/>
              <a:gd name="connsiteY7" fmla="*/ 377659 h 491959"/>
              <a:gd name="connsiteX8" fmla="*/ 957508 w 2157658"/>
              <a:gd name="connsiteY8" fmla="*/ 387184 h 491959"/>
              <a:gd name="connsiteX9" fmla="*/ 1186108 w 2157658"/>
              <a:gd name="connsiteY9" fmla="*/ 396709 h 491959"/>
              <a:gd name="connsiteX10" fmla="*/ 1576633 w 2157658"/>
              <a:gd name="connsiteY10" fmla="*/ 444334 h 491959"/>
              <a:gd name="connsiteX11" fmla="*/ 1852858 w 2157658"/>
              <a:gd name="connsiteY11" fmla="*/ 434809 h 491959"/>
              <a:gd name="connsiteX12" fmla="*/ 1890958 w 2157658"/>
              <a:gd name="connsiteY12" fmla="*/ 406234 h 491959"/>
              <a:gd name="connsiteX13" fmla="*/ 1786183 w 2157658"/>
              <a:gd name="connsiteY13" fmla="*/ 263359 h 491959"/>
              <a:gd name="connsiteX14" fmla="*/ 1481383 w 2157658"/>
              <a:gd name="connsiteY14" fmla="*/ 215734 h 491959"/>
              <a:gd name="connsiteX15" fmla="*/ 976558 w 2157658"/>
              <a:gd name="connsiteY15" fmla="*/ 177634 h 491959"/>
              <a:gd name="connsiteX16" fmla="*/ 14533 w 2157658"/>
              <a:gd name="connsiteY16" fmla="*/ 196684 h 491959"/>
              <a:gd name="connsiteX17" fmla="*/ 5008 w 2157658"/>
              <a:gd name="connsiteY17" fmla="*/ 263359 h 491959"/>
              <a:gd name="connsiteX18" fmla="*/ 81208 w 2157658"/>
              <a:gd name="connsiteY18" fmla="*/ 358609 h 491959"/>
              <a:gd name="connsiteX19" fmla="*/ 605083 w 2157658"/>
              <a:gd name="connsiteY19" fmla="*/ 491959 h 491959"/>
              <a:gd name="connsiteX20" fmla="*/ 1957633 w 2157658"/>
              <a:gd name="connsiteY20" fmla="*/ 463384 h 491959"/>
              <a:gd name="connsiteX21" fmla="*/ 1995733 w 2157658"/>
              <a:gd name="connsiteY21" fmla="*/ 339559 h 491959"/>
              <a:gd name="connsiteX22" fmla="*/ 1814758 w 2157658"/>
              <a:gd name="connsiteY22" fmla="*/ 272884 h 491959"/>
              <a:gd name="connsiteX23" fmla="*/ 1481383 w 2157658"/>
              <a:gd name="connsiteY23" fmla="*/ 187159 h 491959"/>
              <a:gd name="connsiteX24" fmla="*/ 957508 w 2157658"/>
              <a:gd name="connsiteY24" fmla="*/ 91909 h 491959"/>
              <a:gd name="connsiteX25" fmla="*/ 690808 w 2157658"/>
              <a:gd name="connsiteY25" fmla="*/ 63334 h 491959"/>
              <a:gd name="connsiteX26" fmla="*/ 300283 w 2157658"/>
              <a:gd name="connsiteY26" fmla="*/ 53809 h 491959"/>
              <a:gd name="connsiteX27" fmla="*/ 100258 w 2157658"/>
              <a:gd name="connsiteY27" fmla="*/ 63334 h 491959"/>
              <a:gd name="connsiteX28" fmla="*/ 62158 w 2157658"/>
              <a:gd name="connsiteY28" fmla="*/ 110959 h 491959"/>
              <a:gd name="connsiteX29" fmla="*/ 176458 w 2157658"/>
              <a:gd name="connsiteY29" fmla="*/ 225259 h 491959"/>
              <a:gd name="connsiteX30" fmla="*/ 967033 w 2157658"/>
              <a:gd name="connsiteY30" fmla="*/ 330034 h 491959"/>
              <a:gd name="connsiteX31" fmla="*/ 1995733 w 2157658"/>
              <a:gd name="connsiteY31" fmla="*/ 310984 h 491959"/>
              <a:gd name="connsiteX32" fmla="*/ 2024308 w 2157658"/>
              <a:gd name="connsiteY32" fmla="*/ 234784 h 491959"/>
              <a:gd name="connsiteX33" fmla="*/ 1843333 w 2157658"/>
              <a:gd name="connsiteY33" fmla="*/ 130009 h 491959"/>
              <a:gd name="connsiteX34" fmla="*/ 1090858 w 2157658"/>
              <a:gd name="connsiteY34" fmla="*/ 6184 h 491959"/>
              <a:gd name="connsiteX35" fmla="*/ 224083 w 2157658"/>
              <a:gd name="connsiteY35" fmla="*/ 82384 h 491959"/>
              <a:gd name="connsiteX36" fmla="*/ 166933 w 2157658"/>
              <a:gd name="connsiteY36" fmla="*/ 120484 h 491959"/>
              <a:gd name="connsiteX37" fmla="*/ 138358 w 2157658"/>
              <a:gd name="connsiteY37" fmla="*/ 158584 h 491959"/>
              <a:gd name="connsiteX38" fmla="*/ 166933 w 2157658"/>
              <a:gd name="connsiteY38" fmla="*/ 234784 h 491959"/>
              <a:gd name="connsiteX39" fmla="*/ 300283 w 2157658"/>
              <a:gd name="connsiteY39" fmla="*/ 320509 h 491959"/>
              <a:gd name="connsiteX40" fmla="*/ 595558 w 2157658"/>
              <a:gd name="connsiteY40" fmla="*/ 396709 h 491959"/>
              <a:gd name="connsiteX41" fmla="*/ 2052883 w 2157658"/>
              <a:gd name="connsiteY41" fmla="*/ 368134 h 491959"/>
              <a:gd name="connsiteX42" fmla="*/ 2119558 w 2157658"/>
              <a:gd name="connsiteY42" fmla="*/ 349084 h 491959"/>
              <a:gd name="connsiteX43" fmla="*/ 2157658 w 2157658"/>
              <a:gd name="connsiteY43" fmla="*/ 310984 h 49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2157658" h="491959">
                <a:moveTo>
                  <a:pt x="1862383" y="244309"/>
                </a:moveTo>
                <a:cubicBezTo>
                  <a:pt x="1751229" y="207258"/>
                  <a:pt x="1846003" y="233506"/>
                  <a:pt x="1662358" y="215734"/>
                </a:cubicBezTo>
                <a:cubicBezTo>
                  <a:pt x="1611401" y="210803"/>
                  <a:pt x="1560822" y="202497"/>
                  <a:pt x="1509958" y="196684"/>
                </a:cubicBezTo>
                <a:lnTo>
                  <a:pt x="1328983" y="177634"/>
                </a:lnTo>
                <a:cubicBezTo>
                  <a:pt x="685013" y="185210"/>
                  <a:pt x="762701" y="113204"/>
                  <a:pt x="452683" y="206209"/>
                </a:cubicBezTo>
                <a:cubicBezTo>
                  <a:pt x="443066" y="209094"/>
                  <a:pt x="433633" y="212559"/>
                  <a:pt x="424108" y="215734"/>
                </a:cubicBezTo>
                <a:cubicBezTo>
                  <a:pt x="411313" y="241324"/>
                  <a:pt x="392456" y="270685"/>
                  <a:pt x="395533" y="301459"/>
                </a:cubicBezTo>
                <a:cubicBezTo>
                  <a:pt x="400876" y="354886"/>
                  <a:pt x="436306" y="373836"/>
                  <a:pt x="490783" y="377659"/>
                </a:cubicBezTo>
                <a:cubicBezTo>
                  <a:pt x="646009" y="388552"/>
                  <a:pt x="801933" y="384009"/>
                  <a:pt x="957508" y="387184"/>
                </a:cubicBezTo>
                <a:cubicBezTo>
                  <a:pt x="1033708" y="390359"/>
                  <a:pt x="1110019" y="391521"/>
                  <a:pt x="1186108" y="396709"/>
                </a:cubicBezTo>
                <a:cubicBezTo>
                  <a:pt x="1333901" y="406786"/>
                  <a:pt x="1429236" y="423277"/>
                  <a:pt x="1576633" y="444334"/>
                </a:cubicBezTo>
                <a:cubicBezTo>
                  <a:pt x="1668708" y="441159"/>
                  <a:pt x="1761398" y="445895"/>
                  <a:pt x="1852858" y="434809"/>
                </a:cubicBezTo>
                <a:cubicBezTo>
                  <a:pt x="1868618" y="432899"/>
                  <a:pt x="1896712" y="421030"/>
                  <a:pt x="1890958" y="406234"/>
                </a:cubicBezTo>
                <a:cubicBezTo>
                  <a:pt x="1869552" y="351191"/>
                  <a:pt x="1839733" y="288266"/>
                  <a:pt x="1786183" y="263359"/>
                </a:cubicBezTo>
                <a:cubicBezTo>
                  <a:pt x="1692942" y="219991"/>
                  <a:pt x="1583343" y="229106"/>
                  <a:pt x="1481383" y="215734"/>
                </a:cubicBezTo>
                <a:cubicBezTo>
                  <a:pt x="1238287" y="183853"/>
                  <a:pt x="1207846" y="187271"/>
                  <a:pt x="976558" y="177634"/>
                </a:cubicBezTo>
                <a:lnTo>
                  <a:pt x="14533" y="196684"/>
                </a:lnTo>
                <a:cubicBezTo>
                  <a:pt x="-7831" y="198657"/>
                  <a:pt x="1317" y="241214"/>
                  <a:pt x="5008" y="263359"/>
                </a:cubicBezTo>
                <a:cubicBezTo>
                  <a:pt x="9066" y="287706"/>
                  <a:pt x="64231" y="349468"/>
                  <a:pt x="81208" y="358609"/>
                </a:cubicBezTo>
                <a:cubicBezTo>
                  <a:pt x="297206" y="474916"/>
                  <a:pt x="336288" y="452430"/>
                  <a:pt x="605083" y="491959"/>
                </a:cubicBezTo>
                <a:cubicBezTo>
                  <a:pt x="1055933" y="482434"/>
                  <a:pt x="1507349" y="487889"/>
                  <a:pt x="1957633" y="463384"/>
                </a:cubicBezTo>
                <a:cubicBezTo>
                  <a:pt x="2003313" y="460898"/>
                  <a:pt x="2030898" y="365932"/>
                  <a:pt x="1995733" y="339559"/>
                </a:cubicBezTo>
                <a:cubicBezTo>
                  <a:pt x="1944302" y="300986"/>
                  <a:pt x="1876398" y="291148"/>
                  <a:pt x="1814758" y="272884"/>
                </a:cubicBezTo>
                <a:cubicBezTo>
                  <a:pt x="1704745" y="240288"/>
                  <a:pt x="1593096" y="213342"/>
                  <a:pt x="1481383" y="187159"/>
                </a:cubicBezTo>
                <a:cubicBezTo>
                  <a:pt x="1305932" y="146038"/>
                  <a:pt x="1135921" y="115037"/>
                  <a:pt x="957508" y="91909"/>
                </a:cubicBezTo>
                <a:cubicBezTo>
                  <a:pt x="868841" y="80415"/>
                  <a:pt x="780067" y="68508"/>
                  <a:pt x="690808" y="63334"/>
                </a:cubicBezTo>
                <a:cubicBezTo>
                  <a:pt x="560813" y="55798"/>
                  <a:pt x="430458" y="56984"/>
                  <a:pt x="300283" y="53809"/>
                </a:cubicBezTo>
                <a:lnTo>
                  <a:pt x="100258" y="63334"/>
                </a:lnTo>
                <a:cubicBezTo>
                  <a:pt x="80489" y="68078"/>
                  <a:pt x="53502" y="92564"/>
                  <a:pt x="62158" y="110959"/>
                </a:cubicBezTo>
                <a:cubicBezTo>
                  <a:pt x="85101" y="159712"/>
                  <a:pt x="128265" y="201162"/>
                  <a:pt x="176458" y="225259"/>
                </a:cubicBezTo>
                <a:cubicBezTo>
                  <a:pt x="430086" y="352073"/>
                  <a:pt x="690356" y="319593"/>
                  <a:pt x="967033" y="330034"/>
                </a:cubicBezTo>
                <a:lnTo>
                  <a:pt x="1995733" y="310984"/>
                </a:lnTo>
                <a:cubicBezTo>
                  <a:pt x="2029436" y="309780"/>
                  <a:pt x="2065643" y="269919"/>
                  <a:pt x="2024308" y="234784"/>
                </a:cubicBezTo>
                <a:cubicBezTo>
                  <a:pt x="1971197" y="189639"/>
                  <a:pt x="1909107" y="153088"/>
                  <a:pt x="1843333" y="130009"/>
                </a:cubicBezTo>
                <a:cubicBezTo>
                  <a:pt x="1574343" y="35627"/>
                  <a:pt x="1372464" y="33658"/>
                  <a:pt x="1090858" y="6184"/>
                </a:cubicBezTo>
                <a:cubicBezTo>
                  <a:pt x="843832" y="18383"/>
                  <a:pt x="484213" y="-47681"/>
                  <a:pt x="224083" y="82384"/>
                </a:cubicBezTo>
                <a:cubicBezTo>
                  <a:pt x="203605" y="92623"/>
                  <a:pt x="184045" y="105273"/>
                  <a:pt x="166933" y="120484"/>
                </a:cubicBezTo>
                <a:cubicBezTo>
                  <a:pt x="155068" y="131031"/>
                  <a:pt x="147883" y="145884"/>
                  <a:pt x="138358" y="158584"/>
                </a:cubicBezTo>
                <a:cubicBezTo>
                  <a:pt x="147883" y="183984"/>
                  <a:pt x="153264" y="211352"/>
                  <a:pt x="166933" y="234784"/>
                </a:cubicBezTo>
                <a:cubicBezTo>
                  <a:pt x="191893" y="277573"/>
                  <a:pt x="264548" y="305194"/>
                  <a:pt x="300283" y="320509"/>
                </a:cubicBezTo>
                <a:cubicBezTo>
                  <a:pt x="418862" y="371328"/>
                  <a:pt x="450613" y="367720"/>
                  <a:pt x="595558" y="396709"/>
                </a:cubicBezTo>
                <a:cubicBezTo>
                  <a:pt x="818369" y="395151"/>
                  <a:pt x="1595968" y="475644"/>
                  <a:pt x="2052883" y="368134"/>
                </a:cubicBezTo>
                <a:cubicBezTo>
                  <a:pt x="2075383" y="362840"/>
                  <a:pt x="2097333" y="355434"/>
                  <a:pt x="2119558" y="349084"/>
                </a:cubicBezTo>
                <a:cubicBezTo>
                  <a:pt x="2154040" y="326096"/>
                  <a:pt x="2143013" y="340273"/>
                  <a:pt x="2157658" y="310984"/>
                </a:cubicBez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pic>
        <p:nvPicPr>
          <p:cNvPr id="18" name="Grafik 17" descr="Herz Schloss Silhouette">
            <a:extLst>
              <a:ext uri="{FF2B5EF4-FFF2-40B4-BE49-F238E27FC236}">
                <a16:creationId xmlns:a16="http://schemas.microsoft.com/office/drawing/2014/main" id="{FE870138-1954-0F85-536F-6E0C45E74F6E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6625394" y="408582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7007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79B34EC-DF5D-86D6-1314-F6F0963E09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2125" y="1145300"/>
            <a:ext cx="10353762" cy="679373"/>
          </a:xfrm>
        </p:spPr>
        <p:txBody>
          <a:bodyPr>
            <a:noAutofit/>
          </a:bodyPr>
          <a:lstStyle/>
          <a:p>
            <a:r>
              <a:rPr lang="de-DE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Weiter Varianten für Schlösser/Lösungen für den Escape Room</a:t>
            </a:r>
            <a:endParaRPr lang="de-AT" b="1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6E9BFE2-4E81-098F-36F7-FC0E5D3AC5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5770" y="2479740"/>
            <a:ext cx="10353762" cy="4348862"/>
          </a:xfrm>
        </p:spPr>
        <p:txBody>
          <a:bodyPr>
            <a:normAutofit/>
          </a:bodyPr>
          <a:lstStyle/>
          <a:p>
            <a:r>
              <a:rPr lang="de-DE" sz="1800" b="1" dirty="0"/>
              <a:t>Variante 1</a:t>
            </a:r>
            <a:r>
              <a:rPr lang="de-DE" sz="1800" dirty="0"/>
              <a:t>	Zahlenschloss z.B. Fahrradschloss, Buchtresor</a:t>
            </a:r>
          </a:p>
          <a:p>
            <a:pPr marL="36900" indent="0">
              <a:buNone/>
            </a:pPr>
            <a:r>
              <a:rPr lang="de-DE" sz="1800" dirty="0"/>
              <a:t>					</a:t>
            </a:r>
          </a:p>
          <a:p>
            <a:pPr marL="36900" indent="0">
              <a:buNone/>
            </a:pPr>
            <a:endParaRPr lang="de-DE" sz="1800" dirty="0"/>
          </a:p>
          <a:p>
            <a:r>
              <a:rPr lang="de-DE" sz="1800" b="1" dirty="0"/>
              <a:t>Variante 2	</a:t>
            </a:r>
            <a:r>
              <a:rPr lang="de-DE" sz="1800" dirty="0"/>
              <a:t>Digitales Schloss (Teams, Word, Learning Apps)</a:t>
            </a:r>
          </a:p>
          <a:p>
            <a:endParaRPr lang="de-DE" sz="1800" dirty="0"/>
          </a:p>
          <a:p>
            <a:endParaRPr lang="de-DE" sz="1800" dirty="0"/>
          </a:p>
          <a:p>
            <a:endParaRPr lang="de-DE" sz="1800" dirty="0"/>
          </a:p>
          <a:p>
            <a:endParaRPr lang="de-DE" sz="1800" dirty="0"/>
          </a:p>
          <a:p>
            <a:r>
              <a:rPr lang="de-DE" sz="1800" b="1" dirty="0"/>
              <a:t>Variante 3</a:t>
            </a:r>
            <a:r>
              <a:rPr lang="de-DE" sz="1800" dirty="0"/>
              <a:t>	Hinweis beim letzten Rätsel, wo die Studierenden suchen müssen (z.B. Schrank, Gang, 			Lehrerzimmer etc.)</a:t>
            </a:r>
            <a:endParaRPr lang="de-AT" sz="1800" dirty="0"/>
          </a:p>
        </p:txBody>
      </p:sp>
      <p:pic>
        <p:nvPicPr>
          <p:cNvPr id="6" name="Grafik 5" descr="Sperren Silhouette">
            <a:extLst>
              <a:ext uri="{FF2B5EF4-FFF2-40B4-BE49-F238E27FC236}">
                <a16:creationId xmlns:a16="http://schemas.microsoft.com/office/drawing/2014/main" id="{FF485AF8-CFD8-61F9-4DB4-6B80F244927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45265" y="3272745"/>
            <a:ext cx="810830" cy="810830"/>
          </a:xfrm>
          <a:prstGeom prst="rect">
            <a:avLst/>
          </a:prstGeom>
        </p:spPr>
      </p:pic>
      <p:pic>
        <p:nvPicPr>
          <p:cNvPr id="10" name="Grafik 9" descr="Safe Silhouette">
            <a:extLst>
              <a:ext uri="{FF2B5EF4-FFF2-40B4-BE49-F238E27FC236}">
                <a16:creationId xmlns:a16="http://schemas.microsoft.com/office/drawing/2014/main" id="{58EDDB74-107A-98F5-64E6-0A8F483A0A9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29105" y="2319808"/>
            <a:ext cx="679373" cy="679373"/>
          </a:xfrm>
          <a:prstGeom prst="rect">
            <a:avLst/>
          </a:prstGeom>
        </p:spPr>
      </p:pic>
      <p:pic>
        <p:nvPicPr>
          <p:cNvPr id="12" name="Grafik 11" descr="Gefängnis mit einfarbiger Füllung">
            <a:extLst>
              <a:ext uri="{FF2B5EF4-FFF2-40B4-BE49-F238E27FC236}">
                <a16:creationId xmlns:a16="http://schemas.microsoft.com/office/drawing/2014/main" id="{8064DB3A-CF0A-4F00-9515-6D8F71E83D6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62125" y="5314408"/>
            <a:ext cx="679373" cy="679373"/>
          </a:xfrm>
          <a:prstGeom prst="rect">
            <a:avLst/>
          </a:prstGeom>
        </p:spPr>
      </p:pic>
      <p:pic>
        <p:nvPicPr>
          <p:cNvPr id="13" name="Grafik 12" descr="Ein Bild, das Symbol, Grafiken, Screenshot, Schrift enthält.&#10;&#10;Automatisch generierte Beschreibung">
            <a:extLst>
              <a:ext uri="{FF2B5EF4-FFF2-40B4-BE49-F238E27FC236}">
                <a16:creationId xmlns:a16="http://schemas.microsoft.com/office/drawing/2014/main" id="{CBBCAC46-9DF1-C409-2B43-FDA8FA64FA4B}"/>
              </a:ext>
            </a:extLst>
          </p:cNvPr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  <a:ext uri="{837473B0-CC2E-450A-ABE3-18F120FF3D39}">
                <a1611:picAttrSrcUrl xmlns:a1611="http://schemas.microsoft.com/office/drawing/2016/11/main" r:id="rId9"/>
              </a:ext>
            </a:extLst>
          </a:blip>
          <a:stretch>
            <a:fillRect/>
          </a:stretch>
        </p:blipFill>
        <p:spPr>
          <a:xfrm>
            <a:off x="3482328" y="4079443"/>
            <a:ext cx="688000" cy="639840"/>
          </a:xfrm>
          <a:prstGeom prst="rect">
            <a:avLst/>
          </a:prstGeom>
        </p:spPr>
      </p:pic>
      <p:sp>
        <p:nvSpPr>
          <p:cNvPr id="14" name="Textfeld 13">
            <a:extLst>
              <a:ext uri="{FF2B5EF4-FFF2-40B4-BE49-F238E27FC236}">
                <a16:creationId xmlns:a16="http://schemas.microsoft.com/office/drawing/2014/main" id="{D22FDB65-B156-9DFA-F4B1-2168F2D19F09}"/>
              </a:ext>
            </a:extLst>
          </p:cNvPr>
          <p:cNvSpPr txBox="1"/>
          <p:nvPr/>
        </p:nvSpPr>
        <p:spPr>
          <a:xfrm>
            <a:off x="4239816" y="4083575"/>
            <a:ext cx="19291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i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Beitreten mit einem Code</a:t>
            </a:r>
            <a:endParaRPr lang="de-AT" i="1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pic>
        <p:nvPicPr>
          <p:cNvPr id="15" name="Grafik 14" descr="Ein Bild, das Text, Design, Logo, Schrift enthält.&#10;&#10;Automatisch generierte Beschreibung">
            <a:extLst>
              <a:ext uri="{FF2B5EF4-FFF2-40B4-BE49-F238E27FC236}">
                <a16:creationId xmlns:a16="http://schemas.microsoft.com/office/drawing/2014/main" id="{9E0BB24B-1C4D-3B0F-F225-3ADB2D27ACE4}"/>
              </a:ext>
            </a:extLst>
          </p:cNvPr>
          <p:cNvPicPr>
            <a:picLocks noChangeAspect="1"/>
          </p:cNvPicPr>
          <p:nvPr/>
        </p:nvPicPr>
        <p:blipFill rotWithShape="1">
          <a:blip r:embed="rId10" cstate="email">
            <a:extLst>
              <a:ext uri="{28A0092B-C50C-407E-A947-70E740481C1C}">
                <a14:useLocalDpi xmlns:a14="http://schemas.microsoft.com/office/drawing/2010/main"/>
              </a:ext>
              <a:ext uri="{837473B0-CC2E-450A-ABE3-18F120FF3D39}">
                <a1611:picAttrSrcUrl xmlns:a1611="http://schemas.microsoft.com/office/drawing/2016/11/main" r:id="rId11"/>
              </a:ext>
            </a:extLst>
          </a:blip>
          <a:srcRect/>
          <a:stretch/>
        </p:blipFill>
        <p:spPr>
          <a:xfrm>
            <a:off x="6344000" y="4074937"/>
            <a:ext cx="638853" cy="675964"/>
          </a:xfrm>
          <a:prstGeom prst="rect">
            <a:avLst/>
          </a:prstGeom>
        </p:spPr>
      </p:pic>
      <p:sp>
        <p:nvSpPr>
          <p:cNvPr id="16" name="Textfeld 15">
            <a:extLst>
              <a:ext uri="{FF2B5EF4-FFF2-40B4-BE49-F238E27FC236}">
                <a16:creationId xmlns:a16="http://schemas.microsoft.com/office/drawing/2014/main" id="{0FD5BB1A-C3CA-032A-DDAE-90B62D61614B}"/>
              </a:ext>
            </a:extLst>
          </p:cNvPr>
          <p:cNvSpPr txBox="1"/>
          <p:nvPr/>
        </p:nvSpPr>
        <p:spPr>
          <a:xfrm>
            <a:off x="7039149" y="4175091"/>
            <a:ext cx="25108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i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Word-Dokument sperren</a:t>
            </a:r>
            <a:endParaRPr lang="de-AT" i="1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4" name="Fußzeilenplatzhalter 4">
            <a:extLst>
              <a:ext uri="{FF2B5EF4-FFF2-40B4-BE49-F238E27FC236}">
                <a16:creationId xmlns:a16="http://schemas.microsoft.com/office/drawing/2014/main" id="{437F66B5-9FBF-FC13-719F-24EB15A9AB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de-DE" dirty="0"/>
              <a:t>Escape </a:t>
            </a:r>
            <a:r>
              <a:rPr lang="de-DE" dirty="0" err="1"/>
              <a:t>the</a:t>
            </a:r>
            <a:r>
              <a:rPr lang="de-DE" dirty="0"/>
              <a:t> (</a:t>
            </a:r>
            <a:r>
              <a:rPr lang="de-DE" dirty="0" err="1"/>
              <a:t>class</a:t>
            </a:r>
            <a:r>
              <a:rPr lang="de-DE" dirty="0"/>
              <a:t>-)</a:t>
            </a:r>
            <a:r>
              <a:rPr lang="de-DE" dirty="0" err="1"/>
              <a:t>room</a:t>
            </a:r>
            <a:r>
              <a:rPr lang="de-DE" dirty="0"/>
              <a:t> © Hölzel Verlag</a:t>
            </a:r>
            <a:br>
              <a:rPr lang="de-DE" dirty="0"/>
            </a:br>
            <a:r>
              <a:rPr lang="de-DE" dirty="0"/>
              <a:t>Autorin: Mag. Dr. Johanna Pichler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508028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14" grpId="0"/>
      <p:bldP spid="1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45598C2-D3B7-8164-7BF2-7830EDE09C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512457"/>
            <a:ext cx="9601200" cy="1309687"/>
          </a:xfrm>
        </p:spPr>
        <p:txBody>
          <a:bodyPr/>
          <a:lstStyle/>
          <a:p>
            <a:r>
              <a:rPr lang="de-DE" dirty="0"/>
              <a:t>Quellen</a:t>
            </a:r>
            <a:endParaRPr lang="de-AT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0765981-ADEF-087D-3C2F-2339FD501C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0" y="1822144"/>
            <a:ext cx="9601200" cy="4352010"/>
          </a:xfrm>
        </p:spPr>
        <p:txBody>
          <a:bodyPr>
            <a:normAutofit fontScale="32500" lnSpcReduction="20000"/>
          </a:bodyPr>
          <a:lstStyle/>
          <a:p>
            <a:r>
              <a:rPr lang="de-DE" sz="5500" dirty="0"/>
              <a:t>Altrichter H., Posch P., Spann H. (2018). </a:t>
            </a:r>
            <a:r>
              <a:rPr lang="de-DE" sz="5500" i="1" dirty="0"/>
              <a:t>Lehrerinnen und Lehrer erforschen ihren Unterricht</a:t>
            </a:r>
            <a:r>
              <a:rPr lang="de-DE" sz="5500" dirty="0"/>
              <a:t>. Bad Heilbrunn: Klinkhardt </a:t>
            </a:r>
          </a:p>
          <a:p>
            <a:r>
              <a:rPr lang="de-DE" sz="5500" dirty="0"/>
              <a:t>Hochleitner (2023). Escape </a:t>
            </a:r>
            <a:r>
              <a:rPr lang="de-DE" sz="5500" dirty="0" err="1"/>
              <a:t>the</a:t>
            </a:r>
            <a:r>
              <a:rPr lang="de-DE" sz="5500" dirty="0"/>
              <a:t> Room: Möge das Abenteuer beginnen. Masterarbeit am Institut für Berufspädagogik.</a:t>
            </a:r>
          </a:p>
          <a:p>
            <a:r>
              <a:rPr lang="de-DE" sz="5500" dirty="0" err="1"/>
              <a:t>Koenig</a:t>
            </a:r>
            <a:r>
              <a:rPr lang="de-DE" sz="5500" dirty="0"/>
              <a:t>, A. (2023). </a:t>
            </a:r>
            <a:r>
              <a:rPr lang="de-DE" sz="5500" i="1" dirty="0"/>
              <a:t>Escape-Room im Klassenraum. Ideen und Materialiensammlung</a:t>
            </a:r>
            <a:r>
              <a:rPr lang="de-DE" sz="5500" dirty="0"/>
              <a:t>. URL: </a:t>
            </a:r>
            <a:r>
              <a:rPr lang="de-DE" sz="5500" dirty="0">
                <a:hlinkClick r:id="rId2"/>
              </a:rPr>
              <a:t>https://www.taskcards.de/#/board/20dae5d6-172d-42e2-816d-64104542cee9/view</a:t>
            </a:r>
            <a:r>
              <a:rPr lang="de-DE" sz="5500" dirty="0"/>
              <a:t> (21.8.2023)</a:t>
            </a:r>
          </a:p>
          <a:p>
            <a:r>
              <a:rPr lang="en-US" sz="5500" dirty="0"/>
              <a:t>Nicholson, S. (2015). </a:t>
            </a:r>
            <a:r>
              <a:rPr lang="en-US" sz="5500" i="1" dirty="0"/>
              <a:t>Peeking behind the locked door: A survey of escape room facilities</a:t>
            </a:r>
            <a:r>
              <a:rPr lang="en-US" sz="5500" dirty="0"/>
              <a:t>. White Paper available at </a:t>
            </a:r>
            <a:r>
              <a:rPr lang="en-US" sz="5500" dirty="0">
                <a:hlinkClick r:id="rId3"/>
              </a:rPr>
              <a:t>http://scottnicholson.com/pubs/erfacwhite.pdf</a:t>
            </a:r>
            <a:r>
              <a:rPr lang="en-US" sz="5500" dirty="0"/>
              <a:t>  </a:t>
            </a:r>
            <a:r>
              <a:rPr lang="de-DE" sz="5500" dirty="0"/>
              <a:t> </a:t>
            </a:r>
          </a:p>
          <a:p>
            <a:r>
              <a:rPr lang="en-US" sz="5500" dirty="0"/>
              <a:t>Reuter, J., </a:t>
            </a:r>
            <a:r>
              <a:rPr lang="en-US" sz="5500" dirty="0" err="1"/>
              <a:t>Feirrera</a:t>
            </a:r>
            <a:r>
              <a:rPr lang="en-US" sz="5500" dirty="0"/>
              <a:t> Dias, M., Amorim, M., &amp; Figueiredo, C. (2020). How to create Educational Escape rooms? Strategies for creation and design. 694-698. 10.1145/3434780.3436664.</a:t>
            </a:r>
            <a:endParaRPr lang="de-DE" sz="5500" dirty="0"/>
          </a:p>
          <a:p>
            <a:r>
              <a:rPr lang="de-DE" sz="5500" dirty="0"/>
              <a:t>Scheller, A. (2021). Escape-Rooms und Breakouts in der Schule einsetzen. Themenwahl, Erstellung und Ablauf mit praktischen Beispielen in der Sekundarstufe I. Hamburg: </a:t>
            </a:r>
            <a:r>
              <a:rPr lang="de-DE" sz="5500" dirty="0" err="1"/>
              <a:t>Persen</a:t>
            </a:r>
            <a:r>
              <a:rPr lang="de-DE" sz="5500" dirty="0"/>
              <a:t>.</a:t>
            </a:r>
          </a:p>
          <a:p>
            <a:r>
              <a:rPr lang="de-DE" sz="5500" dirty="0"/>
              <a:t>LearningApps.org. URL: </a:t>
            </a:r>
            <a:r>
              <a:rPr lang="de-DE" sz="5500" dirty="0">
                <a:hlinkClick r:id="rId4"/>
              </a:rPr>
              <a:t>www.learningapps.org</a:t>
            </a:r>
            <a:r>
              <a:rPr lang="de-DE" sz="5500" dirty="0"/>
              <a:t> (21.8.2023)</a:t>
            </a:r>
          </a:p>
          <a:p>
            <a:r>
              <a:rPr lang="de-DE" sz="5500" dirty="0" err="1"/>
              <a:t>LearningSnacks</a:t>
            </a:r>
            <a:r>
              <a:rPr lang="de-DE" sz="5500" dirty="0"/>
              <a:t> URL: </a:t>
            </a:r>
            <a:r>
              <a:rPr lang="de-DE" sz="5500" dirty="0">
                <a:hlinkClick r:id="rId5"/>
              </a:rPr>
              <a:t>www.learningsnacks.de</a:t>
            </a:r>
            <a:r>
              <a:rPr lang="de-DE" sz="5500" dirty="0"/>
              <a:t> (30.8.2023)</a:t>
            </a:r>
          </a:p>
          <a:p>
            <a:endParaRPr lang="de-DE" dirty="0"/>
          </a:p>
          <a:p>
            <a:endParaRPr lang="de-AT" dirty="0"/>
          </a:p>
        </p:txBody>
      </p:sp>
      <p:sp>
        <p:nvSpPr>
          <p:cNvPr id="4" name="Fußzeilenplatzhalter 4">
            <a:extLst>
              <a:ext uri="{FF2B5EF4-FFF2-40B4-BE49-F238E27FC236}">
                <a16:creationId xmlns:a16="http://schemas.microsoft.com/office/drawing/2014/main" id="{ED75954F-5355-CF7E-8FCB-D1175FBB15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de-DE" dirty="0"/>
              <a:t>Escape </a:t>
            </a:r>
            <a:r>
              <a:rPr lang="de-DE" dirty="0" err="1"/>
              <a:t>the</a:t>
            </a:r>
            <a:r>
              <a:rPr lang="de-DE" dirty="0"/>
              <a:t> (</a:t>
            </a:r>
            <a:r>
              <a:rPr lang="de-DE" dirty="0" err="1"/>
              <a:t>class</a:t>
            </a:r>
            <a:r>
              <a:rPr lang="de-DE" dirty="0"/>
              <a:t>-)</a:t>
            </a:r>
            <a:r>
              <a:rPr lang="de-DE" dirty="0" err="1"/>
              <a:t>room</a:t>
            </a:r>
            <a:r>
              <a:rPr lang="de-DE" dirty="0"/>
              <a:t> © Hölzel Verlag</a:t>
            </a:r>
            <a:br>
              <a:rPr lang="de-DE" dirty="0"/>
            </a:br>
            <a:r>
              <a:rPr lang="de-DE" dirty="0"/>
              <a:t>Autorin: Mag. Dr. Johanna Pichler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1634703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B116170-9EE0-4126-AD47-C4AB232F49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4400" dirty="0"/>
              <a:t>Materialien für den Unterricht</a:t>
            </a:r>
            <a:endParaRPr lang="de-AT" sz="4400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B33DD08-47EA-4980-A1DF-A40A77A24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Escape </a:t>
            </a:r>
            <a:r>
              <a:rPr lang="de-DE" dirty="0" err="1"/>
              <a:t>the</a:t>
            </a:r>
            <a:r>
              <a:rPr lang="de-DE" dirty="0"/>
              <a:t> (</a:t>
            </a:r>
            <a:r>
              <a:rPr lang="de-DE" dirty="0" err="1"/>
              <a:t>class</a:t>
            </a:r>
            <a:r>
              <a:rPr lang="de-DE" dirty="0"/>
              <a:t>-)</a:t>
            </a:r>
            <a:r>
              <a:rPr lang="de-DE" dirty="0" err="1"/>
              <a:t>room</a:t>
            </a:r>
            <a:r>
              <a:rPr lang="de-DE" dirty="0"/>
              <a:t> © Hölzel Verlag </a:t>
            </a:r>
            <a:br>
              <a:rPr lang="de-DE" dirty="0"/>
            </a:br>
            <a:r>
              <a:rPr lang="de-DE" dirty="0"/>
              <a:t>Autorin: Mag. Dr. Johanna Pichler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8976515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B116170-9EE0-4126-AD47-C4AB232F49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4400" dirty="0"/>
              <a:t>Einstieg</a:t>
            </a:r>
            <a:endParaRPr lang="de-AT" sz="4400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3A8194E-23A1-4450-BA8C-948AF79F436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Ausgangssituation &amp; Logikrätsel</a:t>
            </a:r>
            <a:endParaRPr lang="de-AT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B33DD08-47EA-4980-A1DF-A40A77A24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Escape </a:t>
            </a:r>
            <a:r>
              <a:rPr lang="de-DE" dirty="0" err="1"/>
              <a:t>the</a:t>
            </a:r>
            <a:r>
              <a:rPr lang="de-DE" dirty="0"/>
              <a:t> (</a:t>
            </a:r>
            <a:r>
              <a:rPr lang="de-DE" dirty="0" err="1"/>
              <a:t>class</a:t>
            </a:r>
            <a:r>
              <a:rPr lang="de-DE" dirty="0"/>
              <a:t>-)</a:t>
            </a:r>
            <a:r>
              <a:rPr lang="de-DE" dirty="0" err="1"/>
              <a:t>room</a:t>
            </a:r>
            <a:r>
              <a:rPr lang="de-DE" dirty="0"/>
              <a:t> © Hölzel Verlag </a:t>
            </a:r>
            <a:br>
              <a:rPr lang="de-DE" dirty="0"/>
            </a:br>
            <a:r>
              <a:rPr lang="de-DE" dirty="0"/>
              <a:t>Autorin: Mag. Dr. Johanna Pichler</a:t>
            </a:r>
            <a:endParaRPr lang="de-AT" dirty="0"/>
          </a:p>
        </p:txBody>
      </p:sp>
      <p:pic>
        <p:nvPicPr>
          <p:cNvPr id="7" name="Inhaltsplatzhalter 4" descr="Ein Bild, das Entwurf, Papierprodukt, Papier, Rechteck enthält.">
            <a:extLst>
              <a:ext uri="{FF2B5EF4-FFF2-40B4-BE49-F238E27FC236}">
                <a16:creationId xmlns:a16="http://schemas.microsoft.com/office/drawing/2014/main" id="{D6485252-3B12-6990-CA03-38B81579635B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 rot="21331122">
            <a:off x="911673" y="1517615"/>
            <a:ext cx="1991945" cy="2121206"/>
          </a:xfrm>
          <a:prstGeom prst="rect">
            <a:avLst/>
          </a:prstGeom>
        </p:spPr>
      </p:pic>
      <p:sp>
        <p:nvSpPr>
          <p:cNvPr id="8" name="Textfeld 7">
            <a:extLst>
              <a:ext uri="{FF2B5EF4-FFF2-40B4-BE49-F238E27FC236}">
                <a16:creationId xmlns:a16="http://schemas.microsoft.com/office/drawing/2014/main" id="{4C4E6EDA-3E2F-62D1-24BD-96B77048CC71}"/>
              </a:ext>
            </a:extLst>
          </p:cNvPr>
          <p:cNvSpPr txBox="1"/>
          <p:nvPr/>
        </p:nvSpPr>
        <p:spPr>
          <a:xfrm rot="21352980">
            <a:off x="1362114" y="1967127"/>
            <a:ext cx="13265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>
                <a:latin typeface="+mj-lt"/>
              </a:rPr>
              <a:t>Ausgangs-situation</a:t>
            </a:r>
            <a:endParaRPr lang="de-AT" b="1" dirty="0">
              <a:latin typeface="+mj-lt"/>
            </a:endParaRPr>
          </a:p>
        </p:txBody>
      </p:sp>
      <p:pic>
        <p:nvPicPr>
          <p:cNvPr id="9" name="Grafik 8" descr="Diplomrolle mit einfarbiger Füllung">
            <a:extLst>
              <a:ext uri="{FF2B5EF4-FFF2-40B4-BE49-F238E27FC236}">
                <a16:creationId xmlns:a16="http://schemas.microsoft.com/office/drawing/2014/main" id="{066D8544-F4DE-17C2-C260-27FD7FC106B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21201728">
            <a:off x="1450444" y="25105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05753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7584689-8863-14A2-C865-661842C2EF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553338" y="6367884"/>
            <a:ext cx="3422780" cy="365125"/>
          </a:xfrm>
        </p:spPr>
        <p:txBody>
          <a:bodyPr/>
          <a:lstStyle/>
          <a:p>
            <a:r>
              <a:rPr lang="de-DE" dirty="0"/>
              <a:t>Escape </a:t>
            </a:r>
            <a:r>
              <a:rPr lang="de-DE" dirty="0" err="1"/>
              <a:t>the</a:t>
            </a:r>
            <a:r>
              <a:rPr lang="de-DE" dirty="0"/>
              <a:t> (</a:t>
            </a:r>
            <a:r>
              <a:rPr lang="de-DE" dirty="0" err="1"/>
              <a:t>class</a:t>
            </a:r>
            <a:r>
              <a:rPr lang="de-DE" dirty="0"/>
              <a:t>-)</a:t>
            </a:r>
            <a:r>
              <a:rPr lang="de-DE" dirty="0" err="1"/>
              <a:t>room</a:t>
            </a:r>
            <a:r>
              <a:rPr lang="de-DE" dirty="0"/>
              <a:t> © Hölzel Verlag </a:t>
            </a:r>
            <a:br>
              <a:rPr lang="de-DE" dirty="0"/>
            </a:br>
            <a:r>
              <a:rPr lang="de-DE" dirty="0"/>
              <a:t>Autorin: Mag. Dr. Johanna Pichler</a:t>
            </a:r>
            <a:endParaRPr lang="de-AT" dirty="0"/>
          </a:p>
        </p:txBody>
      </p:sp>
      <p:pic>
        <p:nvPicPr>
          <p:cNvPr id="7" name="Grafik 6" descr="Ein Bild, das Nachspeise, Geburtstagstorte, Text, Backwaren enthält.&#10;&#10;Automatisch generierte Beschreibung">
            <a:extLst>
              <a:ext uri="{FF2B5EF4-FFF2-40B4-BE49-F238E27FC236}">
                <a16:creationId xmlns:a16="http://schemas.microsoft.com/office/drawing/2014/main" id="{C06FF067-43AC-DB10-467B-34D41B786E0E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209029" y="858373"/>
            <a:ext cx="9773941" cy="54979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614852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F70EE32-5309-39B1-0504-16133C680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1273524"/>
            <a:ext cx="10208175" cy="1119094"/>
          </a:xfrm>
        </p:spPr>
        <p:txBody>
          <a:bodyPr>
            <a:noAutofit/>
          </a:bodyPr>
          <a:lstStyle/>
          <a:p>
            <a:r>
              <a:rPr lang="de-DE" sz="2400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Könnt ihr den Geheimcode entschlüsseln?</a:t>
            </a:r>
            <a:br>
              <a:rPr lang="de-DE" sz="1800" b="1" dirty="0">
                <a:latin typeface="Source Sans Pro" panose="020B0503030403020204" pitchFamily="34" charset="0"/>
                <a:ea typeface="Source Sans Pro" panose="020B0503030403020204" pitchFamily="34" charset="0"/>
              </a:rPr>
            </a:br>
            <a:br>
              <a:rPr lang="de-DE" sz="1800" b="1" dirty="0">
                <a:latin typeface="Source Sans Pro" panose="020B0503030403020204" pitchFamily="34" charset="0"/>
                <a:ea typeface="Source Sans Pro" panose="020B0503030403020204" pitchFamily="34" charset="0"/>
              </a:rPr>
            </a:br>
            <a:r>
              <a:rPr lang="de-DE" sz="1800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Ihr benötigt diesen Code, um das erste Rätsel zu erhalten und den Escape Room zu betreten!</a:t>
            </a:r>
            <a:br>
              <a:rPr lang="de-AT" sz="1800" b="1" dirty="0">
                <a:latin typeface="Source Sans Pro" panose="020B0503030403020204" pitchFamily="34" charset="0"/>
                <a:ea typeface="Source Sans Pro" panose="020B0503030403020204" pitchFamily="34" charset="0"/>
              </a:rPr>
            </a:br>
            <a:endParaRPr lang="de-AT" sz="18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pic>
        <p:nvPicPr>
          <p:cNvPr id="2050" name="Picture 2" descr="Das Rätsel der 3 Zahnräder - Escape Room Spiele">
            <a:extLst>
              <a:ext uri="{FF2B5EF4-FFF2-40B4-BE49-F238E27FC236}">
                <a16:creationId xmlns:a16="http://schemas.microsoft.com/office/drawing/2014/main" id="{9139335C-79F8-A67B-1ECC-6D1EAD8247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396535" y="2332588"/>
            <a:ext cx="4909931" cy="36824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Grafik 5" descr="Sperren Silhouette">
            <a:extLst>
              <a:ext uri="{FF2B5EF4-FFF2-40B4-BE49-F238E27FC236}">
                <a16:creationId xmlns:a16="http://schemas.microsoft.com/office/drawing/2014/main" id="{F8C9324A-C499-8F9A-88E8-E4DA55792A6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430176" y="3429000"/>
            <a:ext cx="1649896" cy="1649896"/>
          </a:xfrm>
          <a:prstGeom prst="rect">
            <a:avLst/>
          </a:prstGeom>
        </p:spPr>
      </p:pic>
      <p:sp>
        <p:nvSpPr>
          <p:cNvPr id="12" name="Textfeld 11">
            <a:extLst>
              <a:ext uri="{FF2B5EF4-FFF2-40B4-BE49-F238E27FC236}">
                <a16:creationId xmlns:a16="http://schemas.microsoft.com/office/drawing/2014/main" id="{DA471FF3-35C2-6B2E-0FEC-AD59B4879872}"/>
              </a:ext>
            </a:extLst>
          </p:cNvPr>
          <p:cNvSpPr txBox="1"/>
          <p:nvPr/>
        </p:nvSpPr>
        <p:spPr>
          <a:xfrm>
            <a:off x="1396535" y="6115278"/>
            <a:ext cx="7171081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AT" sz="1100" dirty="0"/>
              <a:t>Quelle: https://escaperoomspiele.com/das-raetsel-der-3-zahnraeder/</a:t>
            </a:r>
          </a:p>
        </p:txBody>
      </p:sp>
      <p:pic>
        <p:nvPicPr>
          <p:cNvPr id="16" name="Grafik 15" descr="Druckerabdeckung offen Silhouette">
            <a:extLst>
              <a:ext uri="{FF2B5EF4-FFF2-40B4-BE49-F238E27FC236}">
                <a16:creationId xmlns:a16="http://schemas.microsoft.com/office/drawing/2014/main" id="{6C9EB8EB-1565-9D09-CDA8-6FF77BCE569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99912" y="1135965"/>
            <a:ext cx="1196623" cy="1196623"/>
          </a:xfrm>
          <a:prstGeom prst="rect">
            <a:avLst/>
          </a:prstGeom>
        </p:spPr>
      </p:pic>
      <p:sp>
        <p:nvSpPr>
          <p:cNvPr id="4" name="Textfeld 3">
            <a:extLst>
              <a:ext uri="{FF2B5EF4-FFF2-40B4-BE49-F238E27FC236}">
                <a16:creationId xmlns:a16="http://schemas.microsoft.com/office/drawing/2014/main" id="{3F5F5D3A-19F4-0220-F3FE-6E52E7F4C35F}"/>
              </a:ext>
            </a:extLst>
          </p:cNvPr>
          <p:cNvSpPr txBox="1"/>
          <p:nvPr/>
        </p:nvSpPr>
        <p:spPr>
          <a:xfrm>
            <a:off x="6665349" y="5080416"/>
            <a:ext cx="490993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AT" b="1" dirty="0"/>
              <a:t>https://learningapps.org/watch?v=pp49zd3fc24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61504021-AC0B-3693-EBE5-94D6099502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989570" y="4227237"/>
            <a:ext cx="566841" cy="5668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ußzeilenplatzhalter 4">
            <a:extLst>
              <a:ext uri="{FF2B5EF4-FFF2-40B4-BE49-F238E27FC236}">
                <a16:creationId xmlns:a16="http://schemas.microsoft.com/office/drawing/2014/main" id="{5BA66B3C-D71F-F988-D083-A68A19B71B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de-DE" dirty="0"/>
              <a:t>Escape </a:t>
            </a:r>
            <a:r>
              <a:rPr lang="de-DE" dirty="0" err="1"/>
              <a:t>the</a:t>
            </a:r>
            <a:r>
              <a:rPr lang="de-DE" dirty="0"/>
              <a:t> (</a:t>
            </a:r>
            <a:r>
              <a:rPr lang="de-DE" dirty="0" err="1"/>
              <a:t>class</a:t>
            </a:r>
            <a:r>
              <a:rPr lang="de-DE" dirty="0"/>
              <a:t>-)</a:t>
            </a:r>
            <a:r>
              <a:rPr lang="de-DE" dirty="0" err="1"/>
              <a:t>room</a:t>
            </a:r>
            <a:r>
              <a:rPr lang="de-DE" dirty="0"/>
              <a:t> © Hölzel Verlag</a:t>
            </a:r>
            <a:br>
              <a:rPr lang="de-DE" dirty="0"/>
            </a:br>
            <a:r>
              <a:rPr lang="de-DE" dirty="0"/>
              <a:t>Autorin: Mag. Dr. Johanna Pichler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578484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B116170-9EE0-4126-AD47-C4AB232F49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4400" dirty="0"/>
              <a:t>Ergänzungen für Lehrkräfte</a:t>
            </a:r>
            <a:endParaRPr lang="de-AT" sz="4400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B33DD08-47EA-4980-A1DF-A40A77A24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Escape </a:t>
            </a:r>
            <a:r>
              <a:rPr lang="de-DE" dirty="0" err="1"/>
              <a:t>the</a:t>
            </a:r>
            <a:r>
              <a:rPr lang="de-DE" dirty="0"/>
              <a:t> (</a:t>
            </a:r>
            <a:r>
              <a:rPr lang="de-DE" dirty="0" err="1"/>
              <a:t>class</a:t>
            </a:r>
            <a:r>
              <a:rPr lang="de-DE" dirty="0"/>
              <a:t>-)</a:t>
            </a:r>
            <a:r>
              <a:rPr lang="de-DE" dirty="0" err="1"/>
              <a:t>room</a:t>
            </a:r>
            <a:r>
              <a:rPr lang="de-DE" dirty="0"/>
              <a:t> © Hölzel Verlag </a:t>
            </a:r>
            <a:br>
              <a:rPr lang="de-DE" dirty="0"/>
            </a:br>
            <a:r>
              <a:rPr lang="de-DE" dirty="0"/>
              <a:t>Autorin: Mag. Dr. Johanna Pichler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5816902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F0CF46B-7FA0-BD53-399C-97213D6942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Escape </a:t>
            </a:r>
            <a:r>
              <a:rPr lang="de-DE" dirty="0" err="1"/>
              <a:t>the</a:t>
            </a:r>
            <a:r>
              <a:rPr lang="de-DE" dirty="0"/>
              <a:t> (</a:t>
            </a:r>
            <a:r>
              <a:rPr lang="de-DE" dirty="0" err="1"/>
              <a:t>class</a:t>
            </a:r>
            <a:r>
              <a:rPr lang="de-DE" dirty="0"/>
              <a:t>-)</a:t>
            </a:r>
            <a:r>
              <a:rPr lang="de-DE" dirty="0" err="1"/>
              <a:t>room</a:t>
            </a:r>
            <a:r>
              <a:rPr lang="de-DE" dirty="0"/>
              <a:t> © Hölzel Verlag</a:t>
            </a:r>
            <a:br>
              <a:rPr lang="de-DE" dirty="0"/>
            </a:br>
            <a:r>
              <a:rPr lang="de-DE" dirty="0"/>
              <a:t>Autorin: Mag. Dr. Johanna Pichler</a:t>
            </a:r>
            <a:endParaRPr lang="de-AT" dirty="0"/>
          </a:p>
        </p:txBody>
      </p:sp>
      <p:sp>
        <p:nvSpPr>
          <p:cNvPr id="7" name="Titel 1">
            <a:extLst>
              <a:ext uri="{FF2B5EF4-FFF2-40B4-BE49-F238E27FC236}">
                <a16:creationId xmlns:a16="http://schemas.microsoft.com/office/drawing/2014/main" id="{1C102C45-7573-2343-DABE-219580C2C3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6175" y="775772"/>
            <a:ext cx="10207625" cy="1119188"/>
          </a:xfrm>
        </p:spPr>
        <p:txBody>
          <a:bodyPr>
            <a:normAutofit fontScale="90000"/>
          </a:bodyPr>
          <a:lstStyle/>
          <a:p>
            <a:pPr algn="ctr"/>
            <a:r>
              <a:rPr lang="de-DE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Was wird benötigt für einen Escape Room?</a:t>
            </a:r>
            <a:endParaRPr lang="de-AT" b="1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pic>
        <p:nvPicPr>
          <p:cNvPr id="8" name="Inhaltsplatzhalter 4" descr="Ein Bild, das Entwurf, Papierprodukt, Papier, Rechteck enthält.&#10;&#10;Automatisch generierte Beschreibung">
            <a:extLst>
              <a:ext uri="{FF2B5EF4-FFF2-40B4-BE49-F238E27FC236}">
                <a16:creationId xmlns:a16="http://schemas.microsoft.com/office/drawing/2014/main" id="{8EB33C19-732A-F693-D033-EBC990514B65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 rot="21331122">
            <a:off x="2995393" y="1888515"/>
            <a:ext cx="3916858" cy="4171031"/>
          </a:xfrm>
          <a:prstGeom prst="rect">
            <a:avLst/>
          </a:prstGeom>
        </p:spPr>
      </p:pic>
      <p:sp>
        <p:nvSpPr>
          <p:cNvPr id="9" name="Textfeld 8">
            <a:extLst>
              <a:ext uri="{FF2B5EF4-FFF2-40B4-BE49-F238E27FC236}">
                <a16:creationId xmlns:a16="http://schemas.microsoft.com/office/drawing/2014/main" id="{7CAA92AF-AC74-29F0-ACEB-34DF31A743D2}"/>
              </a:ext>
            </a:extLst>
          </p:cNvPr>
          <p:cNvSpPr txBox="1"/>
          <p:nvPr/>
        </p:nvSpPr>
        <p:spPr>
          <a:xfrm rot="21445890">
            <a:off x="3590565" y="2478095"/>
            <a:ext cx="2412694" cy="307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Aufgaben</a:t>
            </a:r>
          </a:p>
          <a:p>
            <a:endParaRPr lang="de-DE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>
              <a:lnSpc>
                <a:spcPts val="2800"/>
              </a:lnSpc>
            </a:pPr>
            <a:r>
              <a:rPr lang="de-DE" dirty="0">
                <a:latin typeface="Source Sans Pro" panose="020B0503030403020204" pitchFamily="34" charset="0"/>
                <a:ea typeface="Source Sans Pro" panose="020B0503030403020204" pitchFamily="34" charset="0"/>
              </a:rPr>
              <a:t>Quizze</a:t>
            </a:r>
          </a:p>
          <a:p>
            <a:pPr>
              <a:lnSpc>
                <a:spcPts val="2800"/>
              </a:lnSpc>
            </a:pPr>
            <a:r>
              <a:rPr lang="de-DE" dirty="0">
                <a:latin typeface="Source Sans Pro" panose="020B0503030403020204" pitchFamily="34" charset="0"/>
                <a:ea typeface="Source Sans Pro" panose="020B0503030403020204" pitchFamily="34" charset="0"/>
              </a:rPr>
              <a:t>Rätsel</a:t>
            </a:r>
          </a:p>
          <a:p>
            <a:pPr>
              <a:lnSpc>
                <a:spcPts val="2800"/>
              </a:lnSpc>
            </a:pPr>
            <a:r>
              <a:rPr lang="de-DE" dirty="0">
                <a:latin typeface="Source Sans Pro" panose="020B0503030403020204" pitchFamily="34" charset="0"/>
                <a:ea typeface="Source Sans Pro" panose="020B0503030403020204" pitchFamily="34" charset="0"/>
              </a:rPr>
              <a:t>Arbeitsblätter</a:t>
            </a:r>
          </a:p>
          <a:p>
            <a:pPr>
              <a:lnSpc>
                <a:spcPts val="2800"/>
              </a:lnSpc>
            </a:pPr>
            <a:r>
              <a:rPr lang="de-DE" dirty="0">
                <a:latin typeface="Source Sans Pro" panose="020B0503030403020204" pitchFamily="34" charset="0"/>
                <a:ea typeface="Source Sans Pro" panose="020B0503030403020204" pitchFamily="34" charset="0"/>
              </a:rPr>
              <a:t>Kreuzworträtsel</a:t>
            </a:r>
          </a:p>
          <a:p>
            <a:pPr>
              <a:lnSpc>
                <a:spcPts val="2800"/>
              </a:lnSpc>
            </a:pPr>
            <a:r>
              <a:rPr lang="de-DE" dirty="0">
                <a:latin typeface="Source Sans Pro" panose="020B0503030403020204" pitchFamily="34" charset="0"/>
                <a:ea typeface="Source Sans Pro" panose="020B0503030403020204" pitchFamily="34" charset="0"/>
              </a:rPr>
              <a:t>Satzbauquiz</a:t>
            </a:r>
          </a:p>
          <a:p>
            <a:pPr>
              <a:lnSpc>
                <a:spcPts val="2800"/>
              </a:lnSpc>
            </a:pPr>
            <a:r>
              <a:rPr lang="de-DE" dirty="0">
                <a:latin typeface="Source Sans Pro" panose="020B0503030403020204" pitchFamily="34" charset="0"/>
                <a:ea typeface="Source Sans Pro" panose="020B0503030403020204" pitchFamily="34" charset="0"/>
              </a:rPr>
              <a:t>Learning-Snacks</a:t>
            </a:r>
          </a:p>
          <a:p>
            <a:r>
              <a:rPr lang="de-DE" dirty="0">
                <a:latin typeface="+mj-lt"/>
              </a:rPr>
              <a:t>…</a:t>
            </a:r>
            <a:endParaRPr lang="de-AT" dirty="0">
              <a:latin typeface="+mj-lt"/>
            </a:endParaRPr>
          </a:p>
        </p:txBody>
      </p:sp>
      <p:grpSp>
        <p:nvGrpSpPr>
          <p:cNvPr id="10" name="Gruppieren 9">
            <a:extLst>
              <a:ext uri="{FF2B5EF4-FFF2-40B4-BE49-F238E27FC236}">
                <a16:creationId xmlns:a16="http://schemas.microsoft.com/office/drawing/2014/main" id="{F771331D-1A8D-649D-9BB1-022ACDAEA3DC}"/>
              </a:ext>
            </a:extLst>
          </p:cNvPr>
          <p:cNvGrpSpPr/>
          <p:nvPr/>
        </p:nvGrpSpPr>
        <p:grpSpPr>
          <a:xfrm>
            <a:off x="7668104" y="3223385"/>
            <a:ext cx="3297207" cy="3511170"/>
            <a:chOff x="5705912" y="2089152"/>
            <a:chExt cx="3297207" cy="3511170"/>
          </a:xfrm>
        </p:grpSpPr>
        <p:pic>
          <p:nvPicPr>
            <p:cNvPr id="11" name="Inhaltsplatzhalter 4" descr="Ein Bild, das Entwurf, Papierprodukt, Papier, Rechteck enthält.&#10;&#10;Automatisch generierte Beschreibung">
              <a:extLst>
                <a:ext uri="{FF2B5EF4-FFF2-40B4-BE49-F238E27FC236}">
                  <a16:creationId xmlns:a16="http://schemas.microsoft.com/office/drawing/2014/main" id="{A2502642-F6A1-5FDB-6AAF-F31B0CCEC42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  <a:ext uri="{837473B0-CC2E-450A-ABE3-18F120FF3D39}">
                  <a1611:picAttrSrcUrl xmlns:a1611="http://schemas.microsoft.com/office/drawing/2016/11/main" r:id="rId3"/>
                </a:ext>
              </a:extLst>
            </a:blip>
            <a:stretch>
              <a:fillRect/>
            </a:stretch>
          </p:blipFill>
          <p:spPr>
            <a:xfrm rot="21331122">
              <a:off x="5705912" y="2089152"/>
              <a:ext cx="3297207" cy="3511170"/>
            </a:xfrm>
            <a:prstGeom prst="rect">
              <a:avLst/>
            </a:prstGeom>
          </p:spPr>
        </p:pic>
        <p:sp>
          <p:nvSpPr>
            <p:cNvPr id="12" name="Textfeld 11">
              <a:extLst>
                <a:ext uri="{FF2B5EF4-FFF2-40B4-BE49-F238E27FC236}">
                  <a16:creationId xmlns:a16="http://schemas.microsoft.com/office/drawing/2014/main" id="{108749EA-AF8F-70E2-A215-6914487DF2E4}"/>
                </a:ext>
              </a:extLst>
            </p:cNvPr>
            <p:cNvSpPr txBox="1"/>
            <p:nvPr/>
          </p:nvSpPr>
          <p:spPr>
            <a:xfrm rot="21445890">
              <a:off x="6246725" y="2727269"/>
              <a:ext cx="2412694" cy="23596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b="1" dirty="0">
                  <a:latin typeface="Source Sans Pro" panose="020B0503030403020204" pitchFamily="34" charset="0"/>
                  <a:ea typeface="Source Sans Pro" panose="020B0503030403020204" pitchFamily="34" charset="0"/>
                </a:rPr>
                <a:t>Schloss</a:t>
              </a:r>
            </a:p>
            <a:p>
              <a:endParaRPr lang="de-DE" dirty="0">
                <a:latin typeface="Source Sans Pro" panose="020B0503030403020204" pitchFamily="34" charset="0"/>
                <a:ea typeface="Source Sans Pro" panose="020B0503030403020204" pitchFamily="34" charset="0"/>
              </a:endParaRPr>
            </a:p>
            <a:p>
              <a:pPr>
                <a:lnSpc>
                  <a:spcPts val="2800"/>
                </a:lnSpc>
              </a:pPr>
              <a:r>
                <a:rPr lang="de-DE" dirty="0">
                  <a:latin typeface="Source Sans Pro" panose="020B0503030403020204" pitchFamily="34" charset="0"/>
                  <a:ea typeface="Source Sans Pro" panose="020B0503030403020204" pitchFamily="34" charset="0"/>
                </a:rPr>
                <a:t>Zahlenschloss</a:t>
              </a:r>
            </a:p>
            <a:p>
              <a:pPr>
                <a:lnSpc>
                  <a:spcPts val="2800"/>
                </a:lnSpc>
              </a:pPr>
              <a:r>
                <a:rPr lang="de-DE" dirty="0">
                  <a:latin typeface="Source Sans Pro" panose="020B0503030403020204" pitchFamily="34" charset="0"/>
                  <a:ea typeface="Source Sans Pro" panose="020B0503030403020204" pitchFamily="34" charset="0"/>
                </a:rPr>
                <a:t>Buchstabenschloss</a:t>
              </a:r>
            </a:p>
            <a:p>
              <a:pPr>
                <a:lnSpc>
                  <a:spcPts val="2800"/>
                </a:lnSpc>
              </a:pPr>
              <a:r>
                <a:rPr lang="de-DE" dirty="0">
                  <a:latin typeface="Source Sans Pro" panose="020B0503030403020204" pitchFamily="34" charset="0"/>
                  <a:ea typeface="Source Sans Pro" panose="020B0503030403020204" pitchFamily="34" charset="0"/>
                </a:rPr>
                <a:t>Vorhängeschloss</a:t>
              </a:r>
            </a:p>
            <a:p>
              <a:pPr>
                <a:lnSpc>
                  <a:spcPts val="2800"/>
                </a:lnSpc>
              </a:pPr>
              <a:r>
                <a:rPr lang="de-DE" dirty="0">
                  <a:latin typeface="Source Sans Pro" panose="020B0503030403020204" pitchFamily="34" charset="0"/>
                  <a:ea typeface="Source Sans Pro" panose="020B0503030403020204" pitchFamily="34" charset="0"/>
                </a:rPr>
                <a:t>Digitales Schloss</a:t>
              </a:r>
            </a:p>
            <a:p>
              <a:r>
                <a:rPr lang="de-DE" dirty="0">
                  <a:latin typeface="+mj-lt"/>
                </a:rPr>
                <a:t>…</a:t>
              </a:r>
              <a:endParaRPr lang="de-AT" dirty="0">
                <a:latin typeface="+mj-lt"/>
              </a:endParaRPr>
            </a:p>
          </p:txBody>
        </p:sp>
      </p:grpSp>
      <p:grpSp>
        <p:nvGrpSpPr>
          <p:cNvPr id="13" name="Gruppieren 12">
            <a:extLst>
              <a:ext uri="{FF2B5EF4-FFF2-40B4-BE49-F238E27FC236}">
                <a16:creationId xmlns:a16="http://schemas.microsoft.com/office/drawing/2014/main" id="{A0F5341F-910D-A8C6-900B-89E70B29967D}"/>
              </a:ext>
            </a:extLst>
          </p:cNvPr>
          <p:cNvGrpSpPr/>
          <p:nvPr/>
        </p:nvGrpSpPr>
        <p:grpSpPr>
          <a:xfrm>
            <a:off x="556138" y="1835051"/>
            <a:ext cx="1991945" cy="2121206"/>
            <a:chOff x="1038085" y="1412295"/>
            <a:chExt cx="1991945" cy="2121206"/>
          </a:xfrm>
        </p:grpSpPr>
        <p:pic>
          <p:nvPicPr>
            <p:cNvPr id="14" name="Inhaltsplatzhalter 4" descr="Ein Bild, das Entwurf, Papierprodukt, Papier, Rechteck enthält.">
              <a:extLst>
                <a:ext uri="{FF2B5EF4-FFF2-40B4-BE49-F238E27FC236}">
                  <a16:creationId xmlns:a16="http://schemas.microsoft.com/office/drawing/2014/main" id="{24BEFC2D-5B74-32DD-2C92-0E55C5DFFEF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  <a:ext uri="{837473B0-CC2E-450A-ABE3-18F120FF3D39}">
                  <a1611:picAttrSrcUrl xmlns:a1611="http://schemas.microsoft.com/office/drawing/2016/11/main" r:id="rId3"/>
                </a:ext>
              </a:extLst>
            </a:blip>
            <a:stretch>
              <a:fillRect/>
            </a:stretch>
          </p:blipFill>
          <p:spPr>
            <a:xfrm rot="21331122">
              <a:off x="1038085" y="1412295"/>
              <a:ext cx="1991945" cy="2121206"/>
            </a:xfrm>
            <a:prstGeom prst="rect">
              <a:avLst/>
            </a:prstGeom>
          </p:spPr>
        </p:pic>
        <p:sp>
          <p:nvSpPr>
            <p:cNvPr id="15" name="Textfeld 14">
              <a:extLst>
                <a:ext uri="{FF2B5EF4-FFF2-40B4-BE49-F238E27FC236}">
                  <a16:creationId xmlns:a16="http://schemas.microsoft.com/office/drawing/2014/main" id="{ED2C75F0-E913-D4CC-98F2-4D728276D876}"/>
                </a:ext>
              </a:extLst>
            </p:cNvPr>
            <p:cNvSpPr txBox="1"/>
            <p:nvPr/>
          </p:nvSpPr>
          <p:spPr>
            <a:xfrm rot="21352980">
              <a:off x="1488526" y="1861807"/>
              <a:ext cx="132657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b="1" dirty="0">
                  <a:latin typeface="Source Sans Pro" panose="020B0503030403020204" pitchFamily="34" charset="0"/>
                  <a:ea typeface="Source Sans Pro" panose="020B0503030403020204" pitchFamily="34" charset="0"/>
                </a:rPr>
                <a:t>Ausgangs-situation</a:t>
              </a:r>
              <a:endParaRPr lang="de-AT" b="1" dirty="0">
                <a:latin typeface="Source Sans Pro" panose="020B0503030403020204" pitchFamily="34" charset="0"/>
                <a:ea typeface="Source Sans Pro" panose="020B0503030403020204" pitchFamily="34" charset="0"/>
              </a:endParaRPr>
            </a:p>
          </p:txBody>
        </p:sp>
        <p:pic>
          <p:nvPicPr>
            <p:cNvPr id="16" name="Grafik 15" descr="Diplomrolle mit einfarbiger Füllung">
              <a:extLst>
                <a:ext uri="{FF2B5EF4-FFF2-40B4-BE49-F238E27FC236}">
                  <a16:creationId xmlns:a16="http://schemas.microsoft.com/office/drawing/2014/main" id="{70DE6F75-A399-AA95-AA7D-22CC2118C761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 rot="21201728">
              <a:off x="1716619" y="2382261"/>
              <a:ext cx="914400" cy="914400"/>
            </a:xfrm>
            <a:prstGeom prst="rect">
              <a:avLst/>
            </a:prstGeom>
          </p:spPr>
        </p:pic>
      </p:grpSp>
      <p:pic>
        <p:nvPicPr>
          <p:cNvPr id="17" name="Grafik 16" descr="Blaupause mit einfarbiger Füllung">
            <a:extLst>
              <a:ext uri="{FF2B5EF4-FFF2-40B4-BE49-F238E27FC236}">
                <a16:creationId xmlns:a16="http://schemas.microsoft.com/office/drawing/2014/main" id="{B229629A-DCA6-3C7B-8A61-BE982EDDFF4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5085926" y="2577114"/>
            <a:ext cx="914400" cy="914400"/>
          </a:xfrm>
          <a:prstGeom prst="rect">
            <a:avLst/>
          </a:prstGeom>
        </p:spPr>
      </p:pic>
      <p:pic>
        <p:nvPicPr>
          <p:cNvPr id="18" name="Grafik 17" descr="Entsperren mit einfarbiger Füllung">
            <a:extLst>
              <a:ext uri="{FF2B5EF4-FFF2-40B4-BE49-F238E27FC236}">
                <a16:creationId xmlns:a16="http://schemas.microsoft.com/office/drawing/2014/main" id="{83ED0E83-9998-621D-CA22-1E3C1CD85A40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9775502" y="3660882"/>
            <a:ext cx="739903" cy="739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1119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7D86B686-EBC6-FB58-B3FF-F221EF67BF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34628" y="5897202"/>
            <a:ext cx="8742076" cy="36512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de-DE" dirty="0"/>
              <a:t>Einstiegsgeschichte &amp; Logikrätsel</a:t>
            </a:r>
            <a:endParaRPr lang="de-AT" dirty="0"/>
          </a:p>
        </p:txBody>
      </p:sp>
      <p:sp>
        <p:nvSpPr>
          <p:cNvPr id="11" name="Inhaltsplatzhalter 1">
            <a:extLst>
              <a:ext uri="{FF2B5EF4-FFF2-40B4-BE49-F238E27FC236}">
                <a16:creationId xmlns:a16="http://schemas.microsoft.com/office/drawing/2014/main" id="{9533255F-3251-962C-928E-CCEA8020B4BC}"/>
              </a:ext>
            </a:extLst>
          </p:cNvPr>
          <p:cNvSpPr txBox="1">
            <a:spLocks/>
          </p:cNvSpPr>
          <p:nvPr/>
        </p:nvSpPr>
        <p:spPr>
          <a:xfrm>
            <a:off x="2994962" y="1609341"/>
            <a:ext cx="8742076" cy="365125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de-DE" dirty="0"/>
              <a:t>Code mit dem ein Schloss geöffnet werden kann</a:t>
            </a:r>
            <a:endParaRPr lang="de-AT" dirty="0"/>
          </a:p>
        </p:txBody>
      </p:sp>
      <p:grpSp>
        <p:nvGrpSpPr>
          <p:cNvPr id="14" name="Gruppieren 13">
            <a:extLst>
              <a:ext uri="{FF2B5EF4-FFF2-40B4-BE49-F238E27FC236}">
                <a16:creationId xmlns:a16="http://schemas.microsoft.com/office/drawing/2014/main" id="{615452FC-093D-7D1A-299D-409F9559E6B9}"/>
              </a:ext>
            </a:extLst>
          </p:cNvPr>
          <p:cNvGrpSpPr/>
          <p:nvPr/>
        </p:nvGrpSpPr>
        <p:grpSpPr>
          <a:xfrm>
            <a:off x="353368" y="1033878"/>
            <a:ext cx="2701928" cy="5322472"/>
            <a:chOff x="353368" y="1033878"/>
            <a:chExt cx="2701928" cy="5322472"/>
          </a:xfrm>
        </p:grpSpPr>
        <p:pic>
          <p:nvPicPr>
            <p:cNvPr id="7" name="Grafik 6" descr="Ein Bild, das Screenshot, Electric Blue (Farbe), Blau, Design enthält.&#10;&#10;Automatisch generierte Beschreibung">
              <a:extLst>
                <a:ext uri="{FF2B5EF4-FFF2-40B4-BE49-F238E27FC236}">
                  <a16:creationId xmlns:a16="http://schemas.microsoft.com/office/drawing/2014/main" id="{3EFDECD1-6D1F-B3B0-EBC4-D38F5E2A4B0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 bwMode="auto">
            <a:xfrm>
              <a:off x="515296" y="1033878"/>
              <a:ext cx="2540000" cy="5322472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2" name="Rechteck 11">
              <a:extLst>
                <a:ext uri="{FF2B5EF4-FFF2-40B4-BE49-F238E27FC236}">
                  <a16:creationId xmlns:a16="http://schemas.microsoft.com/office/drawing/2014/main" id="{253CBA82-E0B9-85DA-9D23-D0546F99F00A}"/>
                </a:ext>
              </a:extLst>
            </p:cNvPr>
            <p:cNvSpPr/>
            <p:nvPr/>
          </p:nvSpPr>
          <p:spPr>
            <a:xfrm>
              <a:off x="353368" y="4613181"/>
              <a:ext cx="444027" cy="76755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sp>
        <p:nvSpPr>
          <p:cNvPr id="13" name="Titel 1">
            <a:extLst>
              <a:ext uri="{FF2B5EF4-FFF2-40B4-BE49-F238E27FC236}">
                <a16:creationId xmlns:a16="http://schemas.microsoft.com/office/drawing/2014/main" id="{398DF2B7-3BE5-A42D-3F20-C444680585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614588"/>
            <a:ext cx="10634133" cy="73744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de-DE" dirty="0"/>
              <a:t>Aufbau Escape Room</a:t>
            </a:r>
            <a:endParaRPr lang="de-AT" dirty="0"/>
          </a:p>
        </p:txBody>
      </p:sp>
      <p:sp>
        <p:nvSpPr>
          <p:cNvPr id="15" name="Inhaltsplatzhalter 1">
            <a:extLst>
              <a:ext uri="{FF2B5EF4-FFF2-40B4-BE49-F238E27FC236}">
                <a16:creationId xmlns:a16="http://schemas.microsoft.com/office/drawing/2014/main" id="{E63DF3D3-CD81-F92C-5044-0306A5E3301F}"/>
              </a:ext>
            </a:extLst>
          </p:cNvPr>
          <p:cNvSpPr txBox="1">
            <a:spLocks/>
          </p:cNvSpPr>
          <p:nvPr/>
        </p:nvSpPr>
        <p:spPr>
          <a:xfrm>
            <a:off x="2341739" y="4983248"/>
            <a:ext cx="8742076" cy="365125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de-DE" dirty="0"/>
              <a:t>Learning Snack zur Verteilungsrechnung</a:t>
            </a:r>
            <a:endParaRPr lang="de-AT" dirty="0"/>
          </a:p>
        </p:txBody>
      </p:sp>
      <p:sp>
        <p:nvSpPr>
          <p:cNvPr id="16" name="Inhaltsplatzhalter 1">
            <a:extLst>
              <a:ext uri="{FF2B5EF4-FFF2-40B4-BE49-F238E27FC236}">
                <a16:creationId xmlns:a16="http://schemas.microsoft.com/office/drawing/2014/main" id="{402003EB-67D0-DA49-F633-A2238863114C}"/>
              </a:ext>
            </a:extLst>
          </p:cNvPr>
          <p:cNvSpPr txBox="1">
            <a:spLocks/>
          </p:cNvSpPr>
          <p:nvPr/>
        </p:nvSpPr>
        <p:spPr>
          <a:xfrm>
            <a:off x="2341739" y="3931572"/>
            <a:ext cx="8742076" cy="365125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de-DE" dirty="0"/>
              <a:t>Zahlenstrahl (</a:t>
            </a:r>
            <a:r>
              <a:rPr lang="de-DE" dirty="0" err="1"/>
              <a:t>LearningApps</a:t>
            </a:r>
            <a:r>
              <a:rPr lang="de-DE" dirty="0"/>
              <a:t>) zu BIP pro Kopf</a:t>
            </a:r>
            <a:endParaRPr lang="de-AT" dirty="0"/>
          </a:p>
        </p:txBody>
      </p:sp>
      <p:sp>
        <p:nvSpPr>
          <p:cNvPr id="17" name="Inhaltsplatzhalter 1">
            <a:extLst>
              <a:ext uri="{FF2B5EF4-FFF2-40B4-BE49-F238E27FC236}">
                <a16:creationId xmlns:a16="http://schemas.microsoft.com/office/drawing/2014/main" id="{AEE89190-9711-9BD4-3578-C5F3AA37D9F7}"/>
              </a:ext>
            </a:extLst>
          </p:cNvPr>
          <p:cNvSpPr txBox="1">
            <a:spLocks/>
          </p:cNvSpPr>
          <p:nvPr/>
        </p:nvSpPr>
        <p:spPr>
          <a:xfrm>
            <a:off x="2341739" y="2735747"/>
            <a:ext cx="8742076" cy="36512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de-DE" sz="2400" dirty="0"/>
              <a:t>Wortgitter zu Begriffen der VGR (</a:t>
            </a:r>
            <a:r>
              <a:rPr lang="de-DE" sz="2400" dirty="0" err="1"/>
              <a:t>LearningApps</a:t>
            </a:r>
            <a:r>
              <a:rPr lang="de-DE" sz="2400" dirty="0"/>
              <a:t>)</a:t>
            </a:r>
            <a:endParaRPr lang="de-AT" sz="2400" dirty="0"/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3F69ECEE-6727-544C-5583-B3CD70677545}"/>
              </a:ext>
            </a:extLst>
          </p:cNvPr>
          <p:cNvSpPr txBox="1"/>
          <p:nvPr/>
        </p:nvSpPr>
        <p:spPr>
          <a:xfrm>
            <a:off x="1499073" y="4914900"/>
            <a:ext cx="571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1</a:t>
            </a:r>
            <a:endParaRPr lang="de-AT" dirty="0"/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4AF19B6B-9E12-EE38-C4FA-8F43F32D2C4C}"/>
              </a:ext>
            </a:extLst>
          </p:cNvPr>
          <p:cNvSpPr txBox="1"/>
          <p:nvPr/>
        </p:nvSpPr>
        <p:spPr>
          <a:xfrm>
            <a:off x="1499073" y="3777068"/>
            <a:ext cx="571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2</a:t>
            </a:r>
            <a:endParaRPr lang="de-AT" dirty="0"/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1EFA5D15-ACC2-31C2-EAEA-F46A479C05D5}"/>
              </a:ext>
            </a:extLst>
          </p:cNvPr>
          <p:cNvSpPr txBox="1"/>
          <p:nvPr/>
        </p:nvSpPr>
        <p:spPr>
          <a:xfrm>
            <a:off x="1499073" y="2687011"/>
            <a:ext cx="571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3</a:t>
            </a:r>
            <a:endParaRPr lang="de-AT" dirty="0"/>
          </a:p>
        </p:txBody>
      </p:sp>
      <p:pic>
        <p:nvPicPr>
          <p:cNvPr id="21" name="Inhaltsplatzhalter 4" descr="Ein Bild, das Entwurf, Papierprodukt, Papier, Rechteck enthält.">
            <a:extLst>
              <a:ext uri="{FF2B5EF4-FFF2-40B4-BE49-F238E27FC236}">
                <a16:creationId xmlns:a16="http://schemas.microsoft.com/office/drawing/2014/main" id="{8EB76BDF-D239-6EE0-B69F-2F22F32CC701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 rot="21442117">
            <a:off x="539020" y="5541332"/>
            <a:ext cx="2350914" cy="1087470"/>
          </a:xfrm>
          <a:prstGeom prst="rect">
            <a:avLst/>
          </a:prstGeom>
        </p:spPr>
      </p:pic>
      <p:sp>
        <p:nvSpPr>
          <p:cNvPr id="22" name="Textfeld 21">
            <a:extLst>
              <a:ext uri="{FF2B5EF4-FFF2-40B4-BE49-F238E27FC236}">
                <a16:creationId xmlns:a16="http://schemas.microsoft.com/office/drawing/2014/main" id="{BEDEA586-12FE-8599-80CF-DB6FCEABC50E}"/>
              </a:ext>
            </a:extLst>
          </p:cNvPr>
          <p:cNvSpPr txBox="1"/>
          <p:nvPr/>
        </p:nvSpPr>
        <p:spPr>
          <a:xfrm>
            <a:off x="822268" y="5747623"/>
            <a:ext cx="19347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Ausgangssituation &amp; Logikrätsel</a:t>
            </a:r>
            <a:endParaRPr lang="de-AT" dirty="0"/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19D3E8F8-B794-E86D-18E6-73AE5BD7CCB7}"/>
              </a:ext>
            </a:extLst>
          </p:cNvPr>
          <p:cNvSpPr txBox="1"/>
          <p:nvPr/>
        </p:nvSpPr>
        <p:spPr>
          <a:xfrm rot="16190430">
            <a:off x="-1733562" y="1863615"/>
            <a:ext cx="44958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latin typeface="Source Sans Pro" panose="020B0503030403020204" pitchFamily="34" charset="0"/>
                <a:ea typeface="Source Sans Pro" panose="020B0503030403020204" pitchFamily="34" charset="0"/>
              </a:rPr>
              <a:t>Aufgaben</a:t>
            </a:r>
            <a:endParaRPr lang="de-AT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pic>
        <p:nvPicPr>
          <p:cNvPr id="25" name="Inhaltsplatzhalter 4" descr="Ein Bild, das Entwurf, Papierprodukt, Papier, Rechteck enthält.">
            <a:extLst>
              <a:ext uri="{FF2B5EF4-FFF2-40B4-BE49-F238E27FC236}">
                <a16:creationId xmlns:a16="http://schemas.microsoft.com/office/drawing/2014/main" id="{D9D91583-CA1A-A859-6002-96E2EA2D0E31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 rot="21442117">
            <a:off x="531769" y="1309495"/>
            <a:ext cx="2350914" cy="771623"/>
          </a:xfrm>
          <a:prstGeom prst="rect">
            <a:avLst/>
          </a:prstGeom>
        </p:spPr>
      </p:pic>
      <p:sp>
        <p:nvSpPr>
          <p:cNvPr id="26" name="Textfeld 25">
            <a:extLst>
              <a:ext uri="{FF2B5EF4-FFF2-40B4-BE49-F238E27FC236}">
                <a16:creationId xmlns:a16="http://schemas.microsoft.com/office/drawing/2014/main" id="{F2036D19-1FC0-A48B-96E4-FC58911AF5DF}"/>
              </a:ext>
            </a:extLst>
          </p:cNvPr>
          <p:cNvSpPr txBox="1"/>
          <p:nvPr/>
        </p:nvSpPr>
        <p:spPr>
          <a:xfrm>
            <a:off x="841419" y="1402707"/>
            <a:ext cx="188414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18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Schloss für </a:t>
            </a:r>
            <a:r>
              <a:rPr lang="de-DE" dirty="0">
                <a:latin typeface="Source Sans Pro" panose="020B0503030403020204" pitchFamily="34" charset="0"/>
                <a:ea typeface="Source Sans Pro" panose="020B0503030403020204" pitchFamily="34" charset="0"/>
              </a:rPr>
              <a:t>Zahlencode</a:t>
            </a:r>
          </a:p>
        </p:txBody>
      </p:sp>
      <p:sp>
        <p:nvSpPr>
          <p:cNvPr id="3" name="Fußzeilenplatzhalter 4">
            <a:extLst>
              <a:ext uri="{FF2B5EF4-FFF2-40B4-BE49-F238E27FC236}">
                <a16:creationId xmlns:a16="http://schemas.microsoft.com/office/drawing/2014/main" id="{01A0D624-035A-4A7B-0D89-552D1CF12F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de-DE" dirty="0"/>
              <a:t>Escape </a:t>
            </a:r>
            <a:r>
              <a:rPr lang="de-DE" dirty="0" err="1"/>
              <a:t>the</a:t>
            </a:r>
            <a:r>
              <a:rPr lang="de-DE" dirty="0"/>
              <a:t> (</a:t>
            </a:r>
            <a:r>
              <a:rPr lang="de-DE" dirty="0" err="1"/>
              <a:t>class</a:t>
            </a:r>
            <a:r>
              <a:rPr lang="de-DE" dirty="0"/>
              <a:t>-)</a:t>
            </a:r>
            <a:r>
              <a:rPr lang="de-DE" dirty="0" err="1"/>
              <a:t>room</a:t>
            </a:r>
            <a:r>
              <a:rPr lang="de-DE" dirty="0"/>
              <a:t> © Hölzel Verlag</a:t>
            </a:r>
            <a:br>
              <a:rPr lang="de-DE" dirty="0"/>
            </a:br>
            <a:r>
              <a:rPr lang="de-DE" dirty="0"/>
              <a:t>Autorin: Mag. Dr. Johanna Pichler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4180246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B116170-9EE0-4126-AD47-C4AB232F49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4400" dirty="0"/>
              <a:t>Einstieg</a:t>
            </a:r>
            <a:endParaRPr lang="de-AT" sz="4400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3A8194E-23A1-4450-BA8C-948AF79F436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Ausgangssituation &amp; Logikrätsel</a:t>
            </a:r>
            <a:endParaRPr lang="de-AT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B33DD08-47EA-4980-A1DF-A40A77A24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Escape </a:t>
            </a:r>
            <a:r>
              <a:rPr lang="de-DE" dirty="0" err="1"/>
              <a:t>the</a:t>
            </a:r>
            <a:r>
              <a:rPr lang="de-DE" dirty="0"/>
              <a:t> (</a:t>
            </a:r>
            <a:r>
              <a:rPr lang="de-DE" dirty="0" err="1"/>
              <a:t>class</a:t>
            </a:r>
            <a:r>
              <a:rPr lang="de-DE" dirty="0"/>
              <a:t>-)</a:t>
            </a:r>
            <a:r>
              <a:rPr lang="de-DE" dirty="0" err="1"/>
              <a:t>room</a:t>
            </a:r>
            <a:r>
              <a:rPr lang="de-DE" dirty="0"/>
              <a:t> © Hölzel Verlag</a:t>
            </a:r>
            <a:br>
              <a:rPr lang="de-DE" dirty="0"/>
            </a:br>
            <a:r>
              <a:rPr lang="de-DE" dirty="0"/>
              <a:t>Autorin: Mag. Dr. Johanna Pichler</a:t>
            </a:r>
            <a:endParaRPr lang="de-AT" dirty="0"/>
          </a:p>
        </p:txBody>
      </p:sp>
      <p:pic>
        <p:nvPicPr>
          <p:cNvPr id="7" name="Inhaltsplatzhalter 4" descr="Ein Bild, das Entwurf, Papierprodukt, Papier, Rechteck enthält.">
            <a:extLst>
              <a:ext uri="{FF2B5EF4-FFF2-40B4-BE49-F238E27FC236}">
                <a16:creationId xmlns:a16="http://schemas.microsoft.com/office/drawing/2014/main" id="{D6485252-3B12-6990-CA03-38B81579635B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 rot="21331122">
            <a:off x="911673" y="1517615"/>
            <a:ext cx="1991945" cy="2121206"/>
          </a:xfrm>
          <a:prstGeom prst="rect">
            <a:avLst/>
          </a:prstGeom>
        </p:spPr>
      </p:pic>
      <p:sp>
        <p:nvSpPr>
          <p:cNvPr id="8" name="Textfeld 7">
            <a:extLst>
              <a:ext uri="{FF2B5EF4-FFF2-40B4-BE49-F238E27FC236}">
                <a16:creationId xmlns:a16="http://schemas.microsoft.com/office/drawing/2014/main" id="{4C4E6EDA-3E2F-62D1-24BD-96B77048CC71}"/>
              </a:ext>
            </a:extLst>
          </p:cNvPr>
          <p:cNvSpPr txBox="1"/>
          <p:nvPr/>
        </p:nvSpPr>
        <p:spPr>
          <a:xfrm rot="21352980">
            <a:off x="1362114" y="1967127"/>
            <a:ext cx="13265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>
                <a:latin typeface="+mj-lt"/>
              </a:rPr>
              <a:t>Ausgangs-situation</a:t>
            </a:r>
            <a:endParaRPr lang="de-AT" b="1" dirty="0">
              <a:latin typeface="+mj-lt"/>
            </a:endParaRPr>
          </a:p>
        </p:txBody>
      </p:sp>
      <p:pic>
        <p:nvPicPr>
          <p:cNvPr id="9" name="Grafik 8" descr="Diplomrolle mit einfarbiger Füllung">
            <a:extLst>
              <a:ext uri="{FF2B5EF4-FFF2-40B4-BE49-F238E27FC236}">
                <a16:creationId xmlns:a16="http://schemas.microsoft.com/office/drawing/2014/main" id="{066D8544-F4DE-17C2-C260-27FD7FC106B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21201728">
            <a:off x="1450444" y="25105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2024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920</Words>
  <Application>Microsoft Office PowerPoint</Application>
  <PresentationFormat>Breitbild</PresentationFormat>
  <Paragraphs>114</Paragraphs>
  <Slides>18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18</vt:i4>
      </vt:variant>
    </vt:vector>
  </HeadingPairs>
  <TitlesOfParts>
    <vt:vector size="26" baseType="lpstr">
      <vt:lpstr>Arial</vt:lpstr>
      <vt:lpstr>Calibri</vt:lpstr>
      <vt:lpstr>Source Sans Pro</vt:lpstr>
      <vt:lpstr>Source Sans Pro Black</vt:lpstr>
      <vt:lpstr>Source Sans Pro ExtraLight</vt:lpstr>
      <vt:lpstr>Source Sans Pro Semibold</vt:lpstr>
      <vt:lpstr>Verdana</vt:lpstr>
      <vt:lpstr>Office</vt:lpstr>
      <vt:lpstr>WissenPlus  Escape the (class-)room am Beispiel Verteilungsrechnung (VGR)  Mag. Dr. Johanna Pichler</vt:lpstr>
      <vt:lpstr>Materialien für den Unterricht</vt:lpstr>
      <vt:lpstr>Einstieg</vt:lpstr>
      <vt:lpstr>PowerPoint-Präsentation</vt:lpstr>
      <vt:lpstr>Könnt ihr den Geheimcode entschlüsseln?  Ihr benötigt diesen Code, um das erste Rätsel zu erhalten und den Escape Room zu betreten! </vt:lpstr>
      <vt:lpstr>Ergänzungen für Lehrkräfte</vt:lpstr>
      <vt:lpstr>Was wird benötigt für einen Escape Room?</vt:lpstr>
      <vt:lpstr>Aufbau Escape Room</vt:lpstr>
      <vt:lpstr>Einstieg</vt:lpstr>
      <vt:lpstr>PowerPoint-Präsentation</vt:lpstr>
      <vt:lpstr>Könnt ihr den Geheimcode entschlüsseln?  Ihr benötigt diesen Code, um das erste Rätsel zu erhalten und den Escape Room zu betreten! </vt:lpstr>
      <vt:lpstr>Aufgaben</vt:lpstr>
      <vt:lpstr>Learning Snack</vt:lpstr>
      <vt:lpstr>Zahlenstrahl</vt:lpstr>
      <vt:lpstr>Wortgitter</vt:lpstr>
      <vt:lpstr>Schloss</vt:lpstr>
      <vt:lpstr>Weiter Varianten für Schlösser/Lösungen für den Escape Room</vt:lpstr>
      <vt:lpstr>Quellen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Katharina Höfferer</dc:creator>
  <cp:lastModifiedBy>Kastelliz, Eva</cp:lastModifiedBy>
  <cp:revision>76</cp:revision>
  <dcterms:created xsi:type="dcterms:W3CDTF">2020-01-08T08:28:51Z</dcterms:created>
  <dcterms:modified xsi:type="dcterms:W3CDTF">2024-09-24T11:46:47Z</dcterms:modified>
</cp:coreProperties>
</file>