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443" r:id="rId2"/>
    <p:sldId id="1441" r:id="rId3"/>
    <p:sldId id="1455" r:id="rId4"/>
    <p:sldId id="1464" r:id="rId5"/>
    <p:sldId id="1456" r:id="rId6"/>
    <p:sldId id="1457" r:id="rId7"/>
    <p:sldId id="1458" r:id="rId8"/>
    <p:sldId id="1459" r:id="rId9"/>
    <p:sldId id="1460" r:id="rId10"/>
    <p:sldId id="1465" r:id="rId11"/>
    <p:sldId id="1461" r:id="rId12"/>
    <p:sldId id="1466" r:id="rId13"/>
    <p:sldId id="1473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79" d="100"/>
          <a:sy n="79" d="100"/>
        </p:scale>
        <p:origin x="10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563EB-9BE6-40D0-922A-1BBF07F670E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5AEC17A-B404-4CBA-9FCE-FB98B0D96EFD}">
      <dgm:prSet phldrT="[Text]"/>
      <dgm:spPr/>
      <dgm:t>
        <a:bodyPr/>
        <a:lstStyle/>
        <a:p>
          <a:r>
            <a:rPr lang="de-DE" dirty="0"/>
            <a:t>Rätsel 1 </a:t>
          </a:r>
          <a:r>
            <a:rPr lang="de-DE" dirty="0" err="1"/>
            <a:t>Learningsnack</a:t>
          </a:r>
          <a:endParaRPr lang="de-AT" dirty="0"/>
        </a:p>
      </dgm:t>
    </dgm:pt>
    <dgm:pt modelId="{51968DE0-F3EA-472D-8099-2AC9C7E8ADEA}" type="parTrans" cxnId="{8AB7B3A5-E4E2-449C-A4E3-29ED88792A7F}">
      <dgm:prSet/>
      <dgm:spPr/>
      <dgm:t>
        <a:bodyPr/>
        <a:lstStyle/>
        <a:p>
          <a:endParaRPr lang="de-AT"/>
        </a:p>
      </dgm:t>
    </dgm:pt>
    <dgm:pt modelId="{F09D48E9-5EF9-4F3F-ACD8-77142653616B}" type="sibTrans" cxnId="{8AB7B3A5-E4E2-449C-A4E3-29ED88792A7F}">
      <dgm:prSet/>
      <dgm:spPr/>
      <dgm:t>
        <a:bodyPr/>
        <a:lstStyle/>
        <a:p>
          <a:endParaRPr lang="de-AT"/>
        </a:p>
      </dgm:t>
    </dgm:pt>
    <dgm:pt modelId="{88316BE9-A26E-4F9A-897D-B2505BE9DD1B}">
      <dgm:prSet phldrT="[Text]"/>
      <dgm:spPr/>
      <dgm:t>
        <a:bodyPr/>
        <a:lstStyle/>
        <a:p>
          <a:r>
            <a:rPr lang="de-DE" dirty="0"/>
            <a:t>Rätsel 2 Zahlenstrahl</a:t>
          </a:r>
          <a:endParaRPr lang="de-AT" dirty="0"/>
        </a:p>
      </dgm:t>
    </dgm:pt>
    <dgm:pt modelId="{85C65916-6E9D-4678-ADB6-E1648E223043}" type="parTrans" cxnId="{4C5D530F-F712-4DA4-87A1-15E79ECF2F30}">
      <dgm:prSet/>
      <dgm:spPr/>
      <dgm:t>
        <a:bodyPr/>
        <a:lstStyle/>
        <a:p>
          <a:endParaRPr lang="de-AT"/>
        </a:p>
      </dgm:t>
    </dgm:pt>
    <dgm:pt modelId="{DA2C5306-DB86-430C-9DD4-813406300B12}" type="sibTrans" cxnId="{4C5D530F-F712-4DA4-87A1-15E79ECF2F30}">
      <dgm:prSet/>
      <dgm:spPr/>
      <dgm:t>
        <a:bodyPr/>
        <a:lstStyle/>
        <a:p>
          <a:endParaRPr lang="de-AT"/>
        </a:p>
      </dgm:t>
    </dgm:pt>
    <dgm:pt modelId="{2A5541ED-E05A-4A60-BB93-0420C052276B}">
      <dgm:prSet phldrT="[Text]"/>
      <dgm:spPr/>
      <dgm:t>
        <a:bodyPr/>
        <a:lstStyle/>
        <a:p>
          <a:r>
            <a:rPr lang="de-DE" dirty="0"/>
            <a:t>Rätsel 3 Wortgitter</a:t>
          </a:r>
          <a:endParaRPr lang="de-AT" dirty="0"/>
        </a:p>
      </dgm:t>
    </dgm:pt>
    <dgm:pt modelId="{A9AE79C4-5F5B-4D60-818D-913B9C0EFE6A}" type="parTrans" cxnId="{B34C58DB-B885-4583-9998-FA6A81742B10}">
      <dgm:prSet/>
      <dgm:spPr/>
      <dgm:t>
        <a:bodyPr/>
        <a:lstStyle/>
        <a:p>
          <a:endParaRPr lang="de-AT"/>
        </a:p>
      </dgm:t>
    </dgm:pt>
    <dgm:pt modelId="{AA7DD85F-9166-4378-8473-43907A4F6FCC}" type="sibTrans" cxnId="{B34C58DB-B885-4583-9998-FA6A81742B10}">
      <dgm:prSet/>
      <dgm:spPr/>
      <dgm:t>
        <a:bodyPr/>
        <a:lstStyle/>
        <a:p>
          <a:endParaRPr lang="de-AT"/>
        </a:p>
      </dgm:t>
    </dgm:pt>
    <dgm:pt modelId="{D677EC6C-E22A-482A-8887-F9DC1CAE933F}" type="pres">
      <dgm:prSet presAssocID="{BFA563EB-9BE6-40D0-922A-1BBF07F670E3}" presName="Name0" presStyleCnt="0">
        <dgm:presLayoutVars>
          <dgm:dir/>
          <dgm:resizeHandles val="exact"/>
        </dgm:presLayoutVars>
      </dgm:prSet>
      <dgm:spPr/>
    </dgm:pt>
    <dgm:pt modelId="{E43243B0-BD7F-481A-B8E6-43A4F7CE7A8E}" type="pres">
      <dgm:prSet presAssocID="{B5AEC17A-B404-4CBA-9FCE-FB98B0D96EFD}" presName="node" presStyleLbl="node1" presStyleIdx="0" presStyleCnt="3" custScaleX="92625" custLinFactNeighborX="98" custLinFactNeighborY="62817">
        <dgm:presLayoutVars>
          <dgm:bulletEnabled val="1"/>
        </dgm:presLayoutVars>
      </dgm:prSet>
      <dgm:spPr/>
    </dgm:pt>
    <dgm:pt modelId="{3CA90051-B515-4452-B8F5-1ED3D58B4CC3}" type="pres">
      <dgm:prSet presAssocID="{F09D48E9-5EF9-4F3F-ACD8-77142653616B}" presName="sibTrans" presStyleLbl="sibTrans2D1" presStyleIdx="0" presStyleCnt="2"/>
      <dgm:spPr/>
    </dgm:pt>
    <dgm:pt modelId="{687CC31B-4986-43A1-9409-57F79A5A2593}" type="pres">
      <dgm:prSet presAssocID="{F09D48E9-5EF9-4F3F-ACD8-77142653616B}" presName="connectorText" presStyleLbl="sibTrans2D1" presStyleIdx="0" presStyleCnt="2"/>
      <dgm:spPr/>
    </dgm:pt>
    <dgm:pt modelId="{B3A923C7-7AD5-45CF-BDF6-DDAAE0C523A5}" type="pres">
      <dgm:prSet presAssocID="{88316BE9-A26E-4F9A-897D-B2505BE9DD1B}" presName="node" presStyleLbl="node1" presStyleIdx="1" presStyleCnt="3" custScaleX="76070" custLinFactNeighborX="-2794" custLinFactNeighborY="62066">
        <dgm:presLayoutVars>
          <dgm:bulletEnabled val="1"/>
        </dgm:presLayoutVars>
      </dgm:prSet>
      <dgm:spPr/>
    </dgm:pt>
    <dgm:pt modelId="{4B356896-32FD-4954-8A64-5F6900BF69BD}" type="pres">
      <dgm:prSet presAssocID="{DA2C5306-DB86-430C-9DD4-813406300B12}" presName="sibTrans" presStyleLbl="sibTrans2D1" presStyleIdx="1" presStyleCnt="2"/>
      <dgm:spPr/>
    </dgm:pt>
    <dgm:pt modelId="{6ADE6551-F209-41C7-B233-F491386E8C11}" type="pres">
      <dgm:prSet presAssocID="{DA2C5306-DB86-430C-9DD4-813406300B12}" presName="connectorText" presStyleLbl="sibTrans2D1" presStyleIdx="1" presStyleCnt="2"/>
      <dgm:spPr/>
    </dgm:pt>
    <dgm:pt modelId="{2ADF28CC-130B-4730-A3AF-AB44120CC11D}" type="pres">
      <dgm:prSet presAssocID="{2A5541ED-E05A-4A60-BB93-0420C052276B}" presName="node" presStyleLbl="node1" presStyleIdx="2" presStyleCnt="3" custScaleX="91357" custLinFactNeighborX="837" custLinFactNeighborY="65945">
        <dgm:presLayoutVars>
          <dgm:bulletEnabled val="1"/>
        </dgm:presLayoutVars>
      </dgm:prSet>
      <dgm:spPr/>
    </dgm:pt>
  </dgm:ptLst>
  <dgm:cxnLst>
    <dgm:cxn modelId="{10FAB303-C5BC-4455-9543-0356A8B6CBDE}" type="presOf" srcId="{88316BE9-A26E-4F9A-897D-B2505BE9DD1B}" destId="{B3A923C7-7AD5-45CF-BDF6-DDAAE0C523A5}" srcOrd="0" destOrd="0" presId="urn:microsoft.com/office/officeart/2005/8/layout/process1"/>
    <dgm:cxn modelId="{4C5D530F-F712-4DA4-87A1-15E79ECF2F30}" srcId="{BFA563EB-9BE6-40D0-922A-1BBF07F670E3}" destId="{88316BE9-A26E-4F9A-897D-B2505BE9DD1B}" srcOrd="1" destOrd="0" parTransId="{85C65916-6E9D-4678-ADB6-E1648E223043}" sibTransId="{DA2C5306-DB86-430C-9DD4-813406300B12}"/>
    <dgm:cxn modelId="{56D75B1E-B546-4EB3-81F4-C19D8F0E626A}" type="presOf" srcId="{B5AEC17A-B404-4CBA-9FCE-FB98B0D96EFD}" destId="{E43243B0-BD7F-481A-B8E6-43A4F7CE7A8E}" srcOrd="0" destOrd="0" presId="urn:microsoft.com/office/officeart/2005/8/layout/process1"/>
    <dgm:cxn modelId="{07B8D537-4066-4D90-A3E3-4932A7397A19}" type="presOf" srcId="{2A5541ED-E05A-4A60-BB93-0420C052276B}" destId="{2ADF28CC-130B-4730-A3AF-AB44120CC11D}" srcOrd="0" destOrd="0" presId="urn:microsoft.com/office/officeart/2005/8/layout/process1"/>
    <dgm:cxn modelId="{E2F9E448-1E4E-4CB7-80D6-8F52DF47DCCE}" type="presOf" srcId="{F09D48E9-5EF9-4F3F-ACD8-77142653616B}" destId="{3CA90051-B515-4452-B8F5-1ED3D58B4CC3}" srcOrd="0" destOrd="0" presId="urn:microsoft.com/office/officeart/2005/8/layout/process1"/>
    <dgm:cxn modelId="{5C8BEE56-E421-4A73-BFA3-D6156CF195F9}" type="presOf" srcId="{F09D48E9-5EF9-4F3F-ACD8-77142653616B}" destId="{687CC31B-4986-43A1-9409-57F79A5A2593}" srcOrd="1" destOrd="0" presId="urn:microsoft.com/office/officeart/2005/8/layout/process1"/>
    <dgm:cxn modelId="{1520A784-CBB3-4FDE-9420-D57F21CBDFEB}" type="presOf" srcId="{DA2C5306-DB86-430C-9DD4-813406300B12}" destId="{4B356896-32FD-4954-8A64-5F6900BF69BD}" srcOrd="0" destOrd="0" presId="urn:microsoft.com/office/officeart/2005/8/layout/process1"/>
    <dgm:cxn modelId="{8AB7B3A5-E4E2-449C-A4E3-29ED88792A7F}" srcId="{BFA563EB-9BE6-40D0-922A-1BBF07F670E3}" destId="{B5AEC17A-B404-4CBA-9FCE-FB98B0D96EFD}" srcOrd="0" destOrd="0" parTransId="{51968DE0-F3EA-472D-8099-2AC9C7E8ADEA}" sibTransId="{F09D48E9-5EF9-4F3F-ACD8-77142653616B}"/>
    <dgm:cxn modelId="{FFDBBDD0-4FB4-4492-9512-7894B5CB305A}" type="presOf" srcId="{DA2C5306-DB86-430C-9DD4-813406300B12}" destId="{6ADE6551-F209-41C7-B233-F491386E8C11}" srcOrd="1" destOrd="0" presId="urn:microsoft.com/office/officeart/2005/8/layout/process1"/>
    <dgm:cxn modelId="{B34C58DB-B885-4583-9998-FA6A81742B10}" srcId="{BFA563EB-9BE6-40D0-922A-1BBF07F670E3}" destId="{2A5541ED-E05A-4A60-BB93-0420C052276B}" srcOrd="2" destOrd="0" parTransId="{A9AE79C4-5F5B-4D60-818D-913B9C0EFE6A}" sibTransId="{AA7DD85F-9166-4378-8473-43907A4F6FCC}"/>
    <dgm:cxn modelId="{5980BAF7-4948-418C-A9DA-0BFB67505BDA}" type="presOf" srcId="{BFA563EB-9BE6-40D0-922A-1BBF07F670E3}" destId="{D677EC6C-E22A-482A-8887-F9DC1CAE933F}" srcOrd="0" destOrd="0" presId="urn:microsoft.com/office/officeart/2005/8/layout/process1"/>
    <dgm:cxn modelId="{EF140A37-0F41-4506-9F67-8B48F2930828}" type="presParOf" srcId="{D677EC6C-E22A-482A-8887-F9DC1CAE933F}" destId="{E43243B0-BD7F-481A-B8E6-43A4F7CE7A8E}" srcOrd="0" destOrd="0" presId="urn:microsoft.com/office/officeart/2005/8/layout/process1"/>
    <dgm:cxn modelId="{6CBD8588-BE60-4AD9-A132-F47EDBB46872}" type="presParOf" srcId="{D677EC6C-E22A-482A-8887-F9DC1CAE933F}" destId="{3CA90051-B515-4452-B8F5-1ED3D58B4CC3}" srcOrd="1" destOrd="0" presId="urn:microsoft.com/office/officeart/2005/8/layout/process1"/>
    <dgm:cxn modelId="{52324CB3-97D2-43F5-AF25-B24C7DBA8E49}" type="presParOf" srcId="{3CA90051-B515-4452-B8F5-1ED3D58B4CC3}" destId="{687CC31B-4986-43A1-9409-57F79A5A2593}" srcOrd="0" destOrd="0" presId="urn:microsoft.com/office/officeart/2005/8/layout/process1"/>
    <dgm:cxn modelId="{DC3F1BB1-F016-42E9-BD52-E831BD8634D2}" type="presParOf" srcId="{D677EC6C-E22A-482A-8887-F9DC1CAE933F}" destId="{B3A923C7-7AD5-45CF-BDF6-DDAAE0C523A5}" srcOrd="2" destOrd="0" presId="urn:microsoft.com/office/officeart/2005/8/layout/process1"/>
    <dgm:cxn modelId="{B61C9AB9-0C6B-437D-93C8-E63607764750}" type="presParOf" srcId="{D677EC6C-E22A-482A-8887-F9DC1CAE933F}" destId="{4B356896-32FD-4954-8A64-5F6900BF69BD}" srcOrd="3" destOrd="0" presId="urn:microsoft.com/office/officeart/2005/8/layout/process1"/>
    <dgm:cxn modelId="{9A459836-25F2-44E6-87DE-735872FF4CE0}" type="presParOf" srcId="{4B356896-32FD-4954-8A64-5F6900BF69BD}" destId="{6ADE6551-F209-41C7-B233-F491386E8C11}" srcOrd="0" destOrd="0" presId="urn:microsoft.com/office/officeart/2005/8/layout/process1"/>
    <dgm:cxn modelId="{ED60C4C7-72D0-4770-A35E-D85676A4C6F9}" type="presParOf" srcId="{D677EC6C-E22A-482A-8887-F9DC1CAE933F}" destId="{2ADF28CC-130B-4730-A3AF-AB44120CC11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243B0-BD7F-481A-B8E6-43A4F7CE7A8E}">
      <dsp:nvSpPr>
        <dsp:cNvPr id="0" name=""/>
        <dsp:cNvSpPr/>
      </dsp:nvSpPr>
      <dsp:spPr>
        <a:xfrm>
          <a:off x="2435" y="1874620"/>
          <a:ext cx="1998694" cy="1294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Rätsel 1 </a:t>
          </a:r>
          <a:r>
            <a:rPr lang="de-DE" sz="2200" kern="1200" dirty="0" err="1"/>
            <a:t>Learningsnack</a:t>
          </a:r>
          <a:endParaRPr lang="de-AT" sz="2200" kern="1200" dirty="0"/>
        </a:p>
      </dsp:txBody>
      <dsp:txXfrm>
        <a:off x="40355" y="1912540"/>
        <a:ext cx="1922854" cy="1218860"/>
      </dsp:txXfrm>
    </dsp:sp>
    <dsp:sp modelId="{3CA90051-B515-4452-B8F5-1ED3D58B4CC3}">
      <dsp:nvSpPr>
        <dsp:cNvPr id="0" name=""/>
        <dsp:cNvSpPr/>
      </dsp:nvSpPr>
      <dsp:spPr>
        <a:xfrm rot="21587426">
          <a:off x="2210671" y="2249165"/>
          <a:ext cx="444234" cy="535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2210671" y="2356437"/>
        <a:ext cx="310964" cy="321086"/>
      </dsp:txXfrm>
    </dsp:sp>
    <dsp:sp modelId="{B3A923C7-7AD5-45CF-BDF6-DDAAE0C523A5}">
      <dsp:nvSpPr>
        <dsp:cNvPr id="0" name=""/>
        <dsp:cNvSpPr/>
      </dsp:nvSpPr>
      <dsp:spPr>
        <a:xfrm>
          <a:off x="2839301" y="1864897"/>
          <a:ext cx="1641464" cy="1294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Rätsel 2 Zahlenstrahl</a:t>
          </a:r>
          <a:endParaRPr lang="de-AT" sz="2200" kern="1200" dirty="0"/>
        </a:p>
      </dsp:txBody>
      <dsp:txXfrm>
        <a:off x="2877221" y="1902817"/>
        <a:ext cx="1565624" cy="1218860"/>
      </dsp:txXfrm>
    </dsp:sp>
    <dsp:sp modelId="{4B356896-32FD-4954-8A64-5F6900BF69BD}">
      <dsp:nvSpPr>
        <dsp:cNvPr id="0" name=""/>
        <dsp:cNvSpPr/>
      </dsp:nvSpPr>
      <dsp:spPr>
        <a:xfrm rot="64049">
          <a:off x="4702934" y="2268498"/>
          <a:ext cx="471166" cy="5351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4702946" y="2374209"/>
        <a:ext cx="329816" cy="321086"/>
      </dsp:txXfrm>
    </dsp:sp>
    <dsp:sp modelId="{2ADF28CC-130B-4730-A3AF-AB44120CC11D}">
      <dsp:nvSpPr>
        <dsp:cNvPr id="0" name=""/>
        <dsp:cNvSpPr/>
      </dsp:nvSpPr>
      <dsp:spPr>
        <a:xfrm>
          <a:off x="5369605" y="1915119"/>
          <a:ext cx="1971332" cy="1294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Rätsel 3 Wortgitter</a:t>
          </a:r>
          <a:endParaRPr lang="de-AT" sz="2200" kern="1200" dirty="0"/>
        </a:p>
      </dsp:txBody>
      <dsp:txXfrm>
        <a:off x="5407525" y="1953039"/>
        <a:ext cx="1895492" cy="1218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25FE3E4-F141-4A56-B16C-1C335D0369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90B4DB-028A-4EFE-A4D8-6263BF2EF5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5C947-ED67-4F92-9400-31439525D99F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B91B70-DD89-4A41-99CA-D29B873E8D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WissenPlus | Jänner 2020 © LERNEN WILL MEHR! Autorin: Mag. Vorname Nachname</a:t>
            </a:r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F36FD1-C9C3-4000-8D45-04474A21C0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EF492-31B7-42E0-AAE7-12349A0A817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878079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CE35C-99E4-4BBA-9F4D-EADFC8F046A0}" type="datetimeFigureOut">
              <a:rPr lang="de-AT" smtClean="0"/>
              <a:t>24.09.2024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WissenPlus | Jänner 2020 © LERNEN WILL MEHR! Autorin: Mag. Vorname Nachname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DCA7E-5E44-48B0-AFE9-1334790AEAF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013660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Lösung Geheimcode: 284</a:t>
            </a:r>
          </a:p>
          <a:p>
            <a:r>
              <a:rPr lang="de-DE" dirty="0"/>
              <a:t>Code: 2 7 9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011">
              <a:defRPr/>
            </a:pPr>
            <a:fld id="{AED9F414-57F4-4350-9444-AEBAA8CBA641}" type="slidenum">
              <a:rPr lang="de-AT">
                <a:solidFill>
                  <a:prstClr val="black"/>
                </a:solidFill>
                <a:latin typeface="Calibri" panose="020F0502020204030204"/>
              </a:rPr>
              <a:pPr defTabSz="457011">
                <a:defRPr/>
              </a:pPr>
              <a:t>2</a:t>
            </a:fld>
            <a:endParaRPr lang="de-AT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207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9C8F5-21A3-40E8-B62F-288A0A66D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1869" cy="2387600"/>
          </a:xfrm>
        </p:spPr>
        <p:txBody>
          <a:bodyPr anchor="b"/>
          <a:lstStyle>
            <a:lvl1pPr algn="ctr">
              <a:defRPr sz="60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EAB818-BAE9-4FDF-A7B5-17F736B6E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90186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A2E813-76DC-4628-95E3-A32291D89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8A087ECD-7FF8-408C-839C-27FC3EFF3DD6}" type="datetime1">
              <a:rPr lang="en-US" smtClean="0"/>
              <a:t>9/24/2024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6189D9-1A14-4F1A-BAD3-B6D51EDF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Escape the (class-)room © Hölzel Verlag Autorin: Dr. Mag. Johanna Pichler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6C897D-A887-4E84-94DA-DEA9586E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724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200A5-3968-4302-BB74-0C690E717814}" type="datetime1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Escape the (class-)room © Hölzel Verlag </a:t>
            </a:r>
            <a:r>
              <a:rPr lang="en-US" dirty="0" err="1"/>
              <a:t>Autorin</a:t>
            </a:r>
            <a:r>
              <a:rPr lang="en-US" dirty="0"/>
              <a:t>: Dr. Mag. Johanna Pichler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8F6521-E070-4141-AA17-191F3063E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6731CBF-DB3A-4A8D-A8BC-089C24BD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99A39F3F-8C9F-42B4-9C10-A87D8C64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3500-F2AD-4E59-8A12-208413925BF3}" type="datetime1">
              <a:rPr lang="en-US" smtClean="0"/>
              <a:t>9/24/2024</a:t>
            </a:fld>
            <a:endParaRPr lang="de-AT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9C27D9B-7FA9-4813-A74D-7694D692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Escape the (class-)room © Hölzel Verlag Autorin: Dr. Mag. Johanna Pichler</a:t>
            </a:r>
            <a:endParaRPr lang="de-AT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716E663-7A53-4D95-AF72-26DD2721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243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358FD-2ACE-4E8E-9321-20B90F8C7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568382" cy="2852737"/>
          </a:xfrm>
        </p:spPr>
        <p:txBody>
          <a:bodyPr anchor="b"/>
          <a:lstStyle>
            <a:lvl1pPr>
              <a:defRPr sz="6000"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6F5635-F64F-4711-BEDD-164723D2F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3033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18D8BC-984E-4744-B07C-12C2A809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B19DC-62E9-437A-81D8-F72E18794C68}" type="datetime1">
              <a:rPr lang="en-US" smtClean="0"/>
              <a:t>9/24/2024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BD1691-C3EB-4781-9018-58D9BAC70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Escape the (class-)room © Hölzel Verlag Autorin: Dr. Mag. Johanna Pichler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BB2ED1-83F4-4665-8F80-23BBB8A1E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38485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601CE-CDBD-419C-BAE4-C9C79DAC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70563-E777-4902-BAED-8465F53F6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3304" y="1991169"/>
            <a:ext cx="4937333" cy="418579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E54272-2D9D-410A-A265-63A86E503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4040" y="2001679"/>
            <a:ext cx="4937333" cy="418579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58A8758-D75A-42FA-9433-2E7F6F10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701C41A6-A037-47A3-89B4-323C10B63B77}" type="datetime1">
              <a:rPr lang="en-US" smtClean="0"/>
              <a:t>9/24/2024</a:t>
            </a:fld>
            <a:endParaRPr lang="de-AT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FD6ACBA-842C-422B-96BA-14672555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Escape the (class-)room © Hölzel Verlag Autorin: Dr. Mag. Johanna Pichler</a:t>
            </a:r>
            <a:endParaRPr lang="de-AT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7554C38-8847-4DAD-B297-CD043009E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853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E91D2-35F6-4B52-A5A8-EF6C25AC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68" y="994156"/>
            <a:ext cx="9551898" cy="1022351"/>
          </a:xfrm>
        </p:spPr>
        <p:txBody>
          <a:bodyPr/>
          <a:lstStyle>
            <a:lvl1pPr>
              <a:defRPr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A22191-03DB-410F-B375-7766DC99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888" y="2073285"/>
            <a:ext cx="4979623" cy="505360"/>
          </a:xfrm>
        </p:spPr>
        <p:txBody>
          <a:bodyPr anchor="b"/>
          <a:lstStyle>
            <a:lvl1pPr marL="0" indent="0">
              <a:buNone/>
              <a:defRPr sz="2400" b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B30075B-011B-4C88-919A-E773FD8AA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5398" y="2755841"/>
            <a:ext cx="4979623" cy="351790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7555F3-2E0C-4484-8691-344879AA3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4040" y="2062775"/>
            <a:ext cx="4971516" cy="505359"/>
          </a:xfrm>
        </p:spPr>
        <p:txBody>
          <a:bodyPr anchor="b"/>
          <a:lstStyle>
            <a:lvl1pPr marL="0" indent="0">
              <a:buNone/>
              <a:defRPr sz="2400" b="1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AD3DEC-249F-433F-A019-12E164E37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3528" y="2755841"/>
            <a:ext cx="4971516" cy="351790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A4CF84-DAEF-4D16-A44C-6E35288F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342A8EC0-6C57-4639-BBB4-CF2A0E1E4AA7}" type="datetime1">
              <a:rPr lang="en-US" smtClean="0"/>
              <a:t>9/24/2024</a:t>
            </a:fld>
            <a:endParaRPr lang="de-AT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B6C6227-866F-41E4-B2A2-892D84ED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Escape the (class-)room © Hölzel Verlag Autorin: Dr. Mag. Johanna Pichler</a:t>
            </a:r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B709A2F-5AB2-47D8-B451-5D1D716E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3808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899D6-636D-418B-95EA-FCB110375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7A50F7-EC16-454A-BC02-F01232A9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5301137B-1076-45D9-9F6E-5F6877CE20F4}" type="datetime1">
              <a:rPr lang="en-US" smtClean="0"/>
              <a:t>9/24/2024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A48072-E37A-492B-8FB7-3BB7CB8B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Escape the (class-)room © Hölzel Verlag Autorin: Dr. Mag. Johanna Pichler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9287E1-8675-4D97-B42A-587FBF2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16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5F6366-0CCE-4917-90B3-A6A4BB83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77DD8378-701A-4629-A5D7-4AE19ACDD246}" type="datetime1">
              <a:rPr lang="en-US" smtClean="0"/>
              <a:t>9/24/2024</a:t>
            </a:fld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FD462A7-FC26-4A9F-B302-ED1FA571F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Escape the (class-)room © Hölzel Verlag Autorin: Dr. Mag. Johanna Pichler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1B06FB-8973-417F-9426-1FE175B9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451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D4A99-3965-4996-A08C-9778A33E4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46C335-CDFA-47CE-A04E-4917B4A2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4268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41E64C-0AA2-44C1-888C-F63B6475B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452"/>
            <a:ext cx="3932237" cy="36385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335935-1769-4359-9351-2719F0DC7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3BE984B1-41D8-491C-98BB-11CDA1A0F9F3}" type="datetime1">
              <a:rPr lang="en-US" smtClean="0"/>
              <a:t>9/24/2024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6C76F7-AD5E-4C64-9CB3-7AA89BB6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Escape the (class-)room © Hölzel Verlag Autorin: Dr. Mag. Johanna Pichler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0468BE-0251-49AD-A0FA-EC30C247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3320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4FE0-1200-48BD-BAE7-C69BACCC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809125" cy="17130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F495F9-D27B-4AEB-94B5-567BD38C4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22559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B1F4D8-D3DA-43A0-8F44-7ECB46557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897024"/>
            <a:ext cx="3809124" cy="29719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F45794-A9B3-4A90-AF32-CE395FCA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9F767A30-CF7F-4792-B234-6C0D8DD9BB80}" type="datetime1">
              <a:rPr lang="en-US" smtClean="0"/>
              <a:t>9/24/2024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76E9FD-4AE7-41D4-A7CD-19ECC938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Escape the (class-)room © Hölzel Verlag Autorin: Dr. Mag. Johanna Pichler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EAFC43-BD88-4348-9AF5-4A4E6F54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0917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8032E1-B685-4196-89DF-67AD9B03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0" y="943163"/>
            <a:ext cx="10208175" cy="1119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BA929B-5489-48A2-9D5F-0AD70528F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3810" y="2228193"/>
            <a:ext cx="10208175" cy="3948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91CA0A-337F-4AD4-B145-451FCCCF3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7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fld id="{2FED059A-6762-4880-AC79-C1F3B25FBFD8}" type="datetime1">
              <a:rPr lang="en-US" smtClean="0"/>
              <a:t>9/24/2024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7BF3AD-BCED-460A-9D53-8C1FE6574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DE"/>
              <a:t>Escape the (class-)room © Hölzel Verlag Autorin: Dr. Mag. Johanna Pichler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99FE17-D6D0-4C93-B7D6-28B5DE8B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 ExtraLight" panose="020B0303030403020204" pitchFamily="34" charset="0"/>
                <a:ea typeface="Source Sans Pro ExtraLight" panose="020B0303030403020204" pitchFamily="34" charset="0"/>
              </a:defRPr>
            </a:lvl1pPr>
          </a:lstStyle>
          <a:p>
            <a:r>
              <a:rPr lang="de-AT" dirty="0"/>
              <a:t>Folie </a:t>
            </a:r>
            <a:fld id="{40A49812-D55C-4B99-98E4-CFDCF0E18220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5CE0258B-2AD2-4D48-83F2-4C7FBFD6511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0450572" y="5592532"/>
            <a:ext cx="2687931" cy="206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000" dirty="0">
                <a:solidFill>
                  <a:srgbClr val="00A7E7"/>
                </a:solidFill>
              </a:rPr>
              <a:t>hoelzel.at/</a:t>
            </a:r>
            <a:r>
              <a:rPr lang="de-DE" sz="1000" dirty="0" err="1">
                <a:solidFill>
                  <a:srgbClr val="00A7E7"/>
                </a:solidFill>
              </a:rPr>
              <a:t>wissenplus</a:t>
            </a:r>
            <a:endParaRPr lang="de-AT" sz="1000" dirty="0">
              <a:solidFill>
                <a:srgbClr val="00A7E7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885B0D0-4514-46F1-B394-F7132851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5561" y="460987"/>
            <a:ext cx="9595148" cy="822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87FC6A9-C6AC-40D7-9BDA-48F47711599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17" y="209002"/>
            <a:ext cx="2025864" cy="4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Source Sans Pro Semibold" panose="020B0603030403020204" pitchFamily="34" charset="0"/>
          <a:ea typeface="Source Sans Pro Semibold" panose="020B06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hyperlink" Target="https://learningapps.org/createApp.ph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learningapps.org/watch?v=p5zsg5hic2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createApp.php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5zsg5hic2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26" Type="http://schemas.openxmlformats.org/officeDocument/2006/relationships/image" Target="../media/image16.svg"/><Relationship Id="rId3" Type="http://schemas.openxmlformats.org/officeDocument/2006/relationships/hyperlink" Target="https://learningapps.org/watch?v=pfgnhe5tk24" TargetMode="External"/><Relationship Id="rId21" Type="http://schemas.openxmlformats.org/officeDocument/2006/relationships/image" Target="../media/image11.png"/><Relationship Id="rId7" Type="http://schemas.openxmlformats.org/officeDocument/2006/relationships/image" Target="../media/image6.svg"/><Relationship Id="rId12" Type="http://schemas.microsoft.com/office/2007/relationships/diagramDrawing" Target="../diagrams/drawing1.xml"/><Relationship Id="rId17" Type="http://schemas.openxmlformats.org/officeDocument/2006/relationships/hyperlink" Target="https://learningapps.org/watch?v=p5zsg5hic24" TargetMode="External"/><Relationship Id="rId25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0" Type="http://schemas.openxmlformats.org/officeDocument/2006/relationships/hyperlink" Target="https://pixabay.com/en/stickies-note-tesastrip-225188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24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hyperlink" Target="https://www.learningsnacks.de/share/454531/" TargetMode="External"/><Relationship Id="rId23" Type="http://schemas.openxmlformats.org/officeDocument/2006/relationships/image" Target="../media/image13.png"/><Relationship Id="rId28" Type="http://schemas.openxmlformats.org/officeDocument/2006/relationships/image" Target="../media/image18.sv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Relationship Id="rId14" Type="http://schemas.openxmlformats.org/officeDocument/2006/relationships/hyperlink" Target="https://learningapps.org/watch?v=pp49zd3fc24" TargetMode="External"/><Relationship Id="rId22" Type="http://schemas.openxmlformats.org/officeDocument/2006/relationships/image" Target="../media/image12.png"/><Relationship Id="rId27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hyperlink" Target="https://learningapps.org/createApp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learningsnacks.de/share/454531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learningapps.org/watch?v=pfgnhe5tk2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16170-9EE0-4126-AD47-C4AB232F4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78" y="5010912"/>
            <a:ext cx="9568382" cy="880491"/>
          </a:xfrm>
        </p:spPr>
        <p:txBody>
          <a:bodyPr>
            <a:normAutofit/>
          </a:bodyPr>
          <a:lstStyle/>
          <a:p>
            <a:r>
              <a:rPr lang="de-DE" sz="4400" dirty="0"/>
              <a:t>Lösungen</a:t>
            </a:r>
            <a:endParaRPr lang="de-AT" sz="4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3DD08-47EA-4980-A1DF-A40A77A2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Escape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class</a:t>
            </a:r>
            <a:r>
              <a:rPr lang="de-DE" dirty="0"/>
              <a:t>-)</a:t>
            </a:r>
            <a:r>
              <a:rPr lang="de-DE" dirty="0" err="1"/>
              <a:t>room</a:t>
            </a:r>
            <a:r>
              <a:rPr lang="de-DE" dirty="0"/>
              <a:t> © Hölzel Verlag </a:t>
            </a:r>
            <a:br>
              <a:rPr lang="de-DE" dirty="0"/>
            </a:br>
            <a:r>
              <a:rPr lang="de-DE" dirty="0"/>
              <a:t>Autorin: Mag. Dr. Johanna Pichler</a:t>
            </a:r>
            <a:endParaRPr lang="de-AT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BCAC1F-7B75-C2BD-B60F-A763766A96F2}"/>
              </a:ext>
            </a:extLst>
          </p:cNvPr>
          <p:cNvSpPr txBox="1"/>
          <p:nvPr/>
        </p:nvSpPr>
        <p:spPr>
          <a:xfrm>
            <a:off x="941578" y="1922726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kern="1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WissenPlus</a:t>
            </a:r>
            <a:br>
              <a:rPr lang="en-US" sz="3600" b="1" kern="12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3600" b="1" kern="12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b="1" kern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Escape the (class-)room</a:t>
            </a:r>
            <a:br>
              <a:rPr lang="en-US" sz="2400" b="1" kern="12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b="1" kern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am </a:t>
            </a:r>
            <a:r>
              <a:rPr lang="en-US" sz="2400" b="1" kern="1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Beispiel</a:t>
            </a:r>
            <a:r>
              <a:rPr lang="en-US" sz="2400" b="1" kern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 b="1" kern="12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Verteilungsrechnung</a:t>
            </a:r>
            <a:r>
              <a:rPr lang="en-US" sz="2400" b="1" kern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(VGR)</a:t>
            </a:r>
            <a:br>
              <a:rPr lang="en-US" sz="2400" b="1" kern="12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2400" b="1" kern="12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b="1" kern="1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Mag. Dr. Johanna Pichler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89641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7472D1-62D3-7157-78CF-242DE3E78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D539CB-20D1-F102-B99C-1D3B14DB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Escape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class</a:t>
            </a:r>
            <a:r>
              <a:rPr lang="de-DE" dirty="0"/>
              <a:t>-)</a:t>
            </a:r>
            <a:r>
              <a:rPr lang="de-DE" dirty="0" err="1"/>
              <a:t>room</a:t>
            </a:r>
            <a:r>
              <a:rPr lang="de-DE" dirty="0"/>
              <a:t> © Hölzel Verlag </a:t>
            </a:r>
            <a:br>
              <a:rPr lang="de-DE" dirty="0"/>
            </a:br>
            <a:r>
              <a:rPr lang="de-DE" dirty="0"/>
              <a:t>Autorin: Mag. Dr. Johanna Pichler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0D7C7C-437B-172F-A162-6E392F5BED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0" y="0"/>
            <a:ext cx="7040796" cy="589547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18374FF-FC99-DBBC-DBD1-4A36CD598F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39" y="4924891"/>
            <a:ext cx="6682433" cy="143145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1625F68-0991-1070-A43B-2A33E493FD88}"/>
              </a:ext>
            </a:extLst>
          </p:cNvPr>
          <p:cNvSpPr txBox="1"/>
          <p:nvPr/>
        </p:nvSpPr>
        <p:spPr>
          <a:xfrm>
            <a:off x="7324825" y="856703"/>
            <a:ext cx="430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4"/>
              </a:rPr>
              <a:t>https://learningapps.org/createApp.php</a:t>
            </a:r>
            <a:endParaRPr lang="de-DE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 erstellen -&gt; Zahlenstrahl</a:t>
            </a:r>
            <a:endParaRPr lang="de-AT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932FF0E-36F4-3339-D6C3-07F8271714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6221" y="1615464"/>
            <a:ext cx="2105319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0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AE88E-0B97-2426-3753-2F122AAE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Wortgitter</a:t>
            </a:r>
            <a:endParaRPr lang="de-AT" sz="4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EC6B2-5F2E-639F-92C3-ADBEA7B3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Escape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class</a:t>
            </a:r>
            <a:r>
              <a:rPr lang="de-DE" dirty="0"/>
              <a:t>-)</a:t>
            </a:r>
            <a:r>
              <a:rPr lang="de-DE" dirty="0" err="1"/>
              <a:t>room</a:t>
            </a:r>
            <a:r>
              <a:rPr lang="de-DE" dirty="0"/>
              <a:t> © Hölzel Verlag </a:t>
            </a:r>
            <a:br>
              <a:rPr lang="de-DE" dirty="0"/>
            </a:br>
            <a:r>
              <a:rPr lang="de-DE" dirty="0"/>
              <a:t>Autorin: Mag. Dr. Johanna Pichler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AB42CF-E670-5C6B-17D5-634D8B263F28}"/>
              </a:ext>
            </a:extLst>
          </p:cNvPr>
          <p:cNvSpPr txBox="1"/>
          <p:nvPr/>
        </p:nvSpPr>
        <p:spPr>
          <a:xfrm>
            <a:off x="918048" y="44228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8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https://learningapps.org/watch?v=p5zsg5hic24</a:t>
            </a:r>
            <a:endParaRPr lang="de-AT" sz="1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16A1C19-B340-9330-AFA5-5D28362F5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43" y="2769342"/>
            <a:ext cx="3277057" cy="733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2AE8CE-A372-CF90-C4C6-230C18F64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919" y="285251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D539CB-20D1-F102-B99C-1D3B14DB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 ExtraLight" panose="020B0303030403020204" pitchFamily="34" charset="0"/>
                <a:ea typeface="Source Sans Pro ExtraLight" panose="020B0303030403020204" pitchFamily="34" charset="0"/>
                <a:cs typeface="+mn-cs"/>
              </a:rPr>
              <a:t>Escape the (class-)room © Hölzel Verlag Autorin: Dr. Mag. Johanna Pichler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 ExtraLight" panose="020B0303030403020204" pitchFamily="34" charset="0"/>
              <a:ea typeface="Source Sans Pro ExtraLight" panose="020B0303030403020204" pitchFamily="34" charset="0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18374FF-FC99-DBBC-DBD1-4A36CD598F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183" y="5107453"/>
            <a:ext cx="6682433" cy="143145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1625F68-0991-1070-A43B-2A33E493FD88}"/>
              </a:ext>
            </a:extLst>
          </p:cNvPr>
          <p:cNvSpPr txBox="1"/>
          <p:nvPr/>
        </p:nvSpPr>
        <p:spPr>
          <a:xfrm>
            <a:off x="7874026" y="856703"/>
            <a:ext cx="431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https://learningapps.org/createApp.php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App erstellen -&gt; Wortgitter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CD85D72-6CC7-2B03-46D1-FB3C73872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8350"/>
            <a:ext cx="7874026" cy="60937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42F50EE-79D0-3167-4FFF-C1FA82388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798" y="4949578"/>
            <a:ext cx="7268589" cy="177189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D7600D6-F52D-E5EE-00E6-816410AA4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598" y="1791393"/>
            <a:ext cx="2219621" cy="192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4D0A9C-4639-468E-0058-86EF11AF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F1C072-8550-C734-75EA-80C8A1234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078E29-7FC1-D187-1EB6-1783D7370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Escape the (class-)room © Hölzel Verlag Autorin: Dr. Mag. Johanna Pichler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10248D-DC0B-8C40-404F-49B247F5CB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" y="862949"/>
            <a:ext cx="10915650" cy="585852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DFA4D00-193F-7EA6-69E0-A7D8A16BA8E1}"/>
              </a:ext>
            </a:extLst>
          </p:cNvPr>
          <p:cNvSpPr txBox="1"/>
          <p:nvPr/>
        </p:nvSpPr>
        <p:spPr>
          <a:xfrm>
            <a:off x="9448084" y="4172605"/>
            <a:ext cx="2291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dirty="0">
                <a:latin typeface="Source Sans Pro" panose="020B0503030403020204" pitchFamily="34" charset="0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https://learningapps.org/watch?v=p5zsg5hic24</a:t>
            </a:r>
            <a:endParaRPr lang="de-AT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3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7CF1EF-3749-4322-BBC3-1C22F38C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78" y="640160"/>
            <a:ext cx="10634133" cy="7374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de-DE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Aufbau Escape Room</a:t>
            </a:r>
            <a:endParaRPr lang="de-AT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697948A-E189-647D-3DB0-08B122C96CCD}"/>
              </a:ext>
            </a:extLst>
          </p:cNvPr>
          <p:cNvSpPr txBox="1"/>
          <p:nvPr/>
        </p:nvSpPr>
        <p:spPr>
          <a:xfrm>
            <a:off x="5400822" y="4525680"/>
            <a:ext cx="2091391" cy="76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lvl="0" defTabSz="4572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de-DE" sz="1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</a:t>
            </a:r>
            <a:br>
              <a:rPr lang="de-DE" sz="1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200" b="1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de-DE" sz="1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=pfgnhe5tk24</a:t>
            </a:r>
            <a:endParaRPr lang="de-DE" sz="12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36900" lvl="0" defTabSz="4572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endParaRPr kumimoji="0" lang="de-DE" sz="12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Calisto MT" panose="02040603050505030304"/>
            </a:endParaRPr>
          </a:p>
        </p:txBody>
      </p:sp>
      <p:pic>
        <p:nvPicPr>
          <p:cNvPr id="22" name="Grafik 21" descr="Druckerabdeckung offen Silhouette">
            <a:extLst>
              <a:ext uri="{FF2B5EF4-FFF2-40B4-BE49-F238E27FC236}">
                <a16:creationId xmlns:a16="http://schemas.microsoft.com/office/drawing/2014/main" id="{9107D7A2-C83A-A1DD-94B7-13F9127C7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873" y="2824819"/>
            <a:ext cx="1594610" cy="1594610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FEC2DDC-A1C4-4331-47FE-E476825F1B2F}"/>
              </a:ext>
            </a:extLst>
          </p:cNvPr>
          <p:cNvSpPr txBox="1"/>
          <p:nvPr/>
        </p:nvSpPr>
        <p:spPr>
          <a:xfrm>
            <a:off x="397195" y="4408872"/>
            <a:ext cx="16384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Eintritt in den Escape-Room mit Logikrätsel. Eingabe  Geheimcode</a:t>
            </a:r>
          </a:p>
        </p:txBody>
      </p:sp>
      <p:pic>
        <p:nvPicPr>
          <p:cNvPr id="27" name="Grafik 26" descr="Sperren Silhouette">
            <a:extLst>
              <a:ext uri="{FF2B5EF4-FFF2-40B4-BE49-F238E27FC236}">
                <a16:creationId xmlns:a16="http://schemas.microsoft.com/office/drawing/2014/main" id="{CFC744DB-19D7-8CE0-9A72-C951297CC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32106" y="2943492"/>
            <a:ext cx="1465380" cy="1465380"/>
          </a:xfrm>
          <a:prstGeom prst="rect">
            <a:avLst/>
          </a:prstGeom>
        </p:spPr>
      </p:pic>
      <p:graphicFrame>
        <p:nvGraphicFramePr>
          <p:cNvPr id="31" name="Diagramm 30">
            <a:extLst>
              <a:ext uri="{FF2B5EF4-FFF2-40B4-BE49-F238E27FC236}">
                <a16:creationId xmlns:a16="http://schemas.microsoft.com/office/drawing/2014/main" id="{C69E7DFE-5738-6F3C-2E2B-B4AD267495BA}"/>
              </a:ext>
            </a:extLst>
          </p:cNvPr>
          <p:cNvGraphicFramePr/>
          <p:nvPr/>
        </p:nvGraphicFramePr>
        <p:xfrm>
          <a:off x="2711804" y="1191820"/>
          <a:ext cx="7340938" cy="3417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BDA4AF23-16A4-B1BF-A8E5-B8D0AF040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287" y="504443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F508626-2B4C-BC80-BCEA-31A531DDAF2E}"/>
              </a:ext>
            </a:extLst>
          </p:cNvPr>
          <p:cNvSpPr txBox="1"/>
          <p:nvPr/>
        </p:nvSpPr>
        <p:spPr>
          <a:xfrm>
            <a:off x="397195" y="6160516"/>
            <a:ext cx="18137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dirty="0">
                <a:solidFill>
                  <a:schemeClr val="accent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https://learningapps.org/watch?v=pp49zd3fc24</a:t>
            </a:r>
            <a:endParaRPr lang="de-AT" sz="1200" dirty="0">
              <a:solidFill>
                <a:schemeClr val="accent1"/>
              </a:solidFill>
            </a:endParaRPr>
          </a:p>
          <a:p>
            <a:endParaRPr lang="de-AT" sz="12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7213E1-90D6-0C5A-5EAB-85E56647E2FF}"/>
              </a:ext>
            </a:extLst>
          </p:cNvPr>
          <p:cNvSpPr txBox="1"/>
          <p:nvPr/>
        </p:nvSpPr>
        <p:spPr>
          <a:xfrm>
            <a:off x="2465215" y="4539481"/>
            <a:ext cx="2551040" cy="7602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36900" lvl="0" defTabSz="4572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pPr algn="ctr"/>
            <a:r>
              <a:rPr lang="de-DE" sz="1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https://www.learningsnacks.de/</a:t>
            </a:r>
            <a:br>
              <a:rPr lang="de-DE" sz="1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sz="12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share</a:t>
            </a:r>
            <a:r>
              <a:rPr lang="de-DE" sz="1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/454531/</a:t>
            </a:r>
            <a:endParaRPr lang="de-AT" sz="12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algn="ctr"/>
            <a:endParaRPr lang="de-AT" sz="1200" dirty="0"/>
          </a:p>
        </p:txBody>
      </p:sp>
      <p:pic>
        <p:nvPicPr>
          <p:cNvPr id="10" name="Grafik 9" descr="Ein Bild, das Muster, Kunst, Grafiken, Pixel enthält.&#10;&#10;Automatisch generierte Beschreibung">
            <a:extLst>
              <a:ext uri="{FF2B5EF4-FFF2-40B4-BE49-F238E27FC236}">
                <a16:creationId xmlns:a16="http://schemas.microsoft.com/office/drawing/2014/main" id="{A8611A48-DD27-90FB-F091-41562362301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7179" y="5024498"/>
            <a:ext cx="1080000" cy="108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36DE17A-599E-C259-189B-B04A64DBAA1B}"/>
              </a:ext>
            </a:extLst>
          </p:cNvPr>
          <p:cNvSpPr txBox="1"/>
          <p:nvPr/>
        </p:nvSpPr>
        <p:spPr>
          <a:xfrm>
            <a:off x="8017476" y="4539481"/>
            <a:ext cx="2101853" cy="7602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36900" lvl="0" defTabSz="4572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de-AT" sz="1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</a:t>
            </a:r>
            <a:br>
              <a:rPr lang="de-AT" sz="1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AT" sz="1200" b="1" dirty="0" err="1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de-AT" sz="12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=p5zsg5hic24</a:t>
            </a:r>
            <a:endParaRPr lang="de-AT" sz="12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de-AT" sz="1200" dirty="0">
              <a:solidFill>
                <a:schemeClr val="accent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A43EBE-1EF9-1F4D-767B-9B053141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402" y="504443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4DFAE398-61B8-A7B8-B7C5-3FECA10A2E42}"/>
              </a:ext>
            </a:extLst>
          </p:cNvPr>
          <p:cNvSpPr/>
          <p:nvPr/>
        </p:nvSpPr>
        <p:spPr>
          <a:xfrm rot="16200000">
            <a:off x="6000885" y="-691046"/>
            <a:ext cx="585175" cy="66821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B37F12-100C-3944-5671-94C2C4371E5F}"/>
              </a:ext>
            </a:extLst>
          </p:cNvPr>
          <p:cNvSpPr txBox="1"/>
          <p:nvPr/>
        </p:nvSpPr>
        <p:spPr>
          <a:xfrm>
            <a:off x="10933881" y="4376359"/>
            <a:ext cx="981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Analog oder digital</a:t>
            </a:r>
            <a:endParaRPr lang="de-A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5" name="Inhaltsplatzhalter 4" descr="Ein Bild, das Entwurf, Papierprodukt, Papier, Rechteck enthält.">
            <a:extLst>
              <a:ext uri="{FF2B5EF4-FFF2-40B4-BE49-F238E27FC236}">
                <a16:creationId xmlns:a16="http://schemas.microsoft.com/office/drawing/2014/main" id="{1195943D-D8F9-587A-6430-0EABCC66F43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 rot="21442117">
            <a:off x="290030" y="1468225"/>
            <a:ext cx="2350914" cy="108747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DB0BD3A3-010B-A8A5-89EC-D19619D9B94A}"/>
              </a:ext>
            </a:extLst>
          </p:cNvPr>
          <p:cNvSpPr txBox="1"/>
          <p:nvPr/>
        </p:nvSpPr>
        <p:spPr>
          <a:xfrm>
            <a:off x="573278" y="1674516"/>
            <a:ext cx="205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Ausgangssituation &amp; Logikrätsel</a:t>
            </a:r>
            <a:endParaRPr lang="de-A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7029399-5326-29B0-4865-8F02C77B2F5C}"/>
              </a:ext>
            </a:extLst>
          </p:cNvPr>
          <p:cNvGrpSpPr/>
          <p:nvPr/>
        </p:nvGrpSpPr>
        <p:grpSpPr>
          <a:xfrm>
            <a:off x="1978866" y="3440414"/>
            <a:ext cx="444234" cy="535142"/>
            <a:chOff x="2210671" y="2249165"/>
            <a:chExt cx="444234" cy="535142"/>
          </a:xfrm>
        </p:grpSpPr>
        <p:sp>
          <p:nvSpPr>
            <p:cNvPr id="19" name="Pfeil: nach rechts 18">
              <a:extLst>
                <a:ext uri="{FF2B5EF4-FFF2-40B4-BE49-F238E27FC236}">
                  <a16:creationId xmlns:a16="http://schemas.microsoft.com/office/drawing/2014/main" id="{2978465E-3134-F4C2-D12C-EBCF4DCE152B}"/>
                </a:ext>
              </a:extLst>
            </p:cNvPr>
            <p:cNvSpPr/>
            <p:nvPr/>
          </p:nvSpPr>
          <p:spPr>
            <a:xfrm rot="21587426">
              <a:off x="2210671" y="2249165"/>
              <a:ext cx="444234" cy="53514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Pfeil: nach rechts 4">
              <a:extLst>
                <a:ext uri="{FF2B5EF4-FFF2-40B4-BE49-F238E27FC236}">
                  <a16:creationId xmlns:a16="http://schemas.microsoft.com/office/drawing/2014/main" id="{A28F5335-2D8F-A039-34B1-DEEA85BCD101}"/>
                </a:ext>
              </a:extLst>
            </p:cNvPr>
            <p:cNvSpPr txBox="1"/>
            <p:nvPr/>
          </p:nvSpPr>
          <p:spPr>
            <a:xfrm rot="21587426">
              <a:off x="2210671" y="2356437"/>
              <a:ext cx="310964" cy="32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AT" sz="1800" kern="1200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D5A025E-BB1E-279A-F40A-C5B44E653406}"/>
              </a:ext>
            </a:extLst>
          </p:cNvPr>
          <p:cNvGrpSpPr/>
          <p:nvPr/>
        </p:nvGrpSpPr>
        <p:grpSpPr>
          <a:xfrm>
            <a:off x="10186894" y="3451218"/>
            <a:ext cx="444234" cy="535142"/>
            <a:chOff x="2210671" y="2249165"/>
            <a:chExt cx="444234" cy="535142"/>
          </a:xfrm>
        </p:grpSpPr>
        <p:sp>
          <p:nvSpPr>
            <p:cNvPr id="24" name="Pfeil: nach rechts 23">
              <a:extLst>
                <a:ext uri="{FF2B5EF4-FFF2-40B4-BE49-F238E27FC236}">
                  <a16:creationId xmlns:a16="http://schemas.microsoft.com/office/drawing/2014/main" id="{64622CE0-4B05-6CB5-5E36-8AE7D90DE3A4}"/>
                </a:ext>
              </a:extLst>
            </p:cNvPr>
            <p:cNvSpPr/>
            <p:nvPr/>
          </p:nvSpPr>
          <p:spPr>
            <a:xfrm rot="21587426">
              <a:off x="2210671" y="2249165"/>
              <a:ext cx="444234" cy="53514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5" name="Pfeil: nach rechts 4">
              <a:extLst>
                <a:ext uri="{FF2B5EF4-FFF2-40B4-BE49-F238E27FC236}">
                  <a16:creationId xmlns:a16="http://schemas.microsoft.com/office/drawing/2014/main" id="{E10C01E7-A2E3-FF0F-62A9-B0CE640377E5}"/>
                </a:ext>
              </a:extLst>
            </p:cNvPr>
            <p:cNvSpPr txBox="1"/>
            <p:nvPr/>
          </p:nvSpPr>
          <p:spPr>
            <a:xfrm rot="21587426">
              <a:off x="2210671" y="2356437"/>
              <a:ext cx="310964" cy="32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e-AT" sz="1800" kern="1200"/>
            </a:p>
          </p:txBody>
        </p:sp>
      </p:grpSp>
      <p:pic>
        <p:nvPicPr>
          <p:cNvPr id="26" name="Inhaltsplatzhalter 4" descr="Ein Bild, das Entwurf, Papierprodukt, Papier, Rechteck enthält.">
            <a:extLst>
              <a:ext uri="{FF2B5EF4-FFF2-40B4-BE49-F238E27FC236}">
                <a16:creationId xmlns:a16="http://schemas.microsoft.com/office/drawing/2014/main" id="{DE1EC828-608B-4CE0-EB4A-2A9D8B354A50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 rot="21442117">
            <a:off x="4706374" y="1508871"/>
            <a:ext cx="3107197" cy="771623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927AD4BF-5866-1BC9-8FBC-EFD0894FB438}"/>
              </a:ext>
            </a:extLst>
          </p:cNvPr>
          <p:cNvSpPr txBox="1"/>
          <p:nvPr/>
        </p:nvSpPr>
        <p:spPr>
          <a:xfrm>
            <a:off x="5663255" y="1725315"/>
            <a:ext cx="449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Aufgaben</a:t>
            </a:r>
            <a:endParaRPr lang="de-AT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048" name="Inhaltsplatzhalter 4" descr="Ein Bild, das Entwurf, Papierprodukt, Papier, Rechteck enthält.">
            <a:extLst>
              <a:ext uri="{FF2B5EF4-FFF2-40B4-BE49-F238E27FC236}">
                <a16:creationId xmlns:a16="http://schemas.microsoft.com/office/drawing/2014/main" id="{78370FC5-76DB-B8FF-8359-963EFFFA81C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 rot="21442117">
            <a:off x="9824613" y="1611870"/>
            <a:ext cx="2350914" cy="771623"/>
          </a:xfrm>
          <a:prstGeom prst="rect">
            <a:avLst/>
          </a:prstGeom>
        </p:spPr>
      </p:pic>
      <p:sp>
        <p:nvSpPr>
          <p:cNvPr id="2049" name="Textfeld 2048">
            <a:extLst>
              <a:ext uri="{FF2B5EF4-FFF2-40B4-BE49-F238E27FC236}">
                <a16:creationId xmlns:a16="http://schemas.microsoft.com/office/drawing/2014/main" id="{4511EF5A-CBC3-FB46-C954-812520B7A802}"/>
              </a:ext>
            </a:extLst>
          </p:cNvPr>
          <p:cNvSpPr txBox="1"/>
          <p:nvPr/>
        </p:nvSpPr>
        <p:spPr>
          <a:xfrm>
            <a:off x="10134263" y="1705082"/>
            <a:ext cx="1884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Schloss für Zahlencode</a:t>
            </a:r>
          </a:p>
        </p:txBody>
      </p:sp>
      <p:pic>
        <p:nvPicPr>
          <p:cNvPr id="2052" name="Grafik 2051" descr="Diplomrolle mit einfarbiger Füllung">
            <a:extLst>
              <a:ext uri="{FF2B5EF4-FFF2-40B4-BE49-F238E27FC236}">
                <a16:creationId xmlns:a16="http://schemas.microsoft.com/office/drawing/2014/main" id="{C7A88570-247C-E9AC-1C23-79E6732C96F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201728">
            <a:off x="135825" y="1244172"/>
            <a:ext cx="791814" cy="791814"/>
          </a:xfrm>
          <a:prstGeom prst="rect">
            <a:avLst/>
          </a:prstGeom>
        </p:spPr>
      </p:pic>
      <p:pic>
        <p:nvPicPr>
          <p:cNvPr id="2053" name="Grafik 2052" descr="Blaupause mit einfarbiger Füllung">
            <a:extLst>
              <a:ext uri="{FF2B5EF4-FFF2-40B4-BE49-F238E27FC236}">
                <a16:creationId xmlns:a16="http://schemas.microsoft.com/office/drawing/2014/main" id="{178BF145-AA14-CED2-712F-1755E43791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083891" y="1660384"/>
            <a:ext cx="537758" cy="537758"/>
          </a:xfrm>
          <a:prstGeom prst="rect">
            <a:avLst/>
          </a:prstGeom>
        </p:spPr>
      </p:pic>
      <p:pic>
        <p:nvPicPr>
          <p:cNvPr id="2054" name="Grafik 2053" descr="Entsperren mit einfarbiger Füllung">
            <a:extLst>
              <a:ext uri="{FF2B5EF4-FFF2-40B4-BE49-F238E27FC236}">
                <a16:creationId xmlns:a16="http://schemas.microsoft.com/office/drawing/2014/main" id="{A175EC4C-FB79-1602-FEBE-B4925D79328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381037" y="1706480"/>
            <a:ext cx="484416" cy="484416"/>
          </a:xfrm>
          <a:prstGeom prst="rect">
            <a:avLst/>
          </a:prstGeom>
        </p:spPr>
      </p:pic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FFD56D84-55DA-4CC7-9110-042DB053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Escape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class</a:t>
            </a:r>
            <a:r>
              <a:rPr lang="de-DE" dirty="0"/>
              <a:t>-)</a:t>
            </a:r>
            <a:r>
              <a:rPr lang="de-DE" dirty="0" err="1"/>
              <a:t>room</a:t>
            </a:r>
            <a:r>
              <a:rPr lang="de-DE" dirty="0"/>
              <a:t> © Hölzel Verlag </a:t>
            </a:r>
            <a:br>
              <a:rPr lang="de-DE" dirty="0"/>
            </a:br>
            <a:r>
              <a:rPr lang="de-DE" dirty="0"/>
              <a:t>Autorin: Mag. Dr. Johanna Pichler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5620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Graphic spid="31" grpId="0">
        <p:bldAsOne/>
      </p:bldGraphic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0EE32-5309-39B1-0504-16133C68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73524"/>
            <a:ext cx="9736777" cy="1119094"/>
          </a:xfrm>
        </p:spPr>
        <p:txBody>
          <a:bodyPr>
            <a:noAutofit/>
          </a:bodyPr>
          <a:lstStyle/>
          <a:p>
            <a:r>
              <a:rPr lang="de-DE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Könnt ihr den Geheimcode entschlüsseln?</a:t>
            </a:r>
            <a:br>
              <a:rPr lang="de-DE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de-DE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de-DE" sz="1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Ihr benötigt diesen Code, um das erste Rätsel zu erhalten und den Escape Room zu betreten!</a:t>
            </a:r>
            <a:br>
              <a:rPr lang="de-AT" sz="1800" b="1" dirty="0"/>
            </a:br>
            <a:endParaRPr lang="de-AT" sz="1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A471FF3-35C2-6B2E-0FEC-AD59B4879872}"/>
              </a:ext>
            </a:extLst>
          </p:cNvPr>
          <p:cNvSpPr txBox="1"/>
          <p:nvPr/>
        </p:nvSpPr>
        <p:spPr>
          <a:xfrm>
            <a:off x="1295400" y="5985006"/>
            <a:ext cx="71710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Quelle: https://escaperoomspiele.com/das-raetsel-der-3-zahnraeder/</a:t>
            </a:r>
          </a:p>
        </p:txBody>
      </p:sp>
      <p:pic>
        <p:nvPicPr>
          <p:cNvPr id="16" name="Grafik 15" descr="Druckerabdeckung offen Silhouette">
            <a:extLst>
              <a:ext uri="{FF2B5EF4-FFF2-40B4-BE49-F238E27FC236}">
                <a16:creationId xmlns:a16="http://schemas.microsoft.com/office/drawing/2014/main" id="{6C9EB8EB-1565-9D09-CDA8-6FF77BCE5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912" y="1135965"/>
            <a:ext cx="1196623" cy="119662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B7DAAD7-1C7B-3063-73CE-C2B0DDA8CCAA}"/>
              </a:ext>
            </a:extLst>
          </p:cNvPr>
          <p:cNvSpPr txBox="1"/>
          <p:nvPr/>
        </p:nvSpPr>
        <p:spPr>
          <a:xfrm>
            <a:off x="6609478" y="2335912"/>
            <a:ext cx="5162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Lösung:</a:t>
            </a:r>
          </a:p>
          <a:p>
            <a:endParaRPr lang="de-DE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Je ein Buchstabe ist diagonal mit einer Zahl verbunden. Der Buchstabe ist jeweils der Anfangsbuchstabe der Zahl.</a:t>
            </a:r>
          </a:p>
          <a:p>
            <a:endParaRPr lang="de-DE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AT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Wie im Beispiel ist als N = 9</a:t>
            </a:r>
          </a:p>
          <a:p>
            <a:endParaRPr lang="de-AT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AT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Beim ersten Zahnrad lautet die Lösung    Z= 2 (Zwei)</a:t>
            </a:r>
          </a:p>
          <a:p>
            <a:r>
              <a:rPr lang="de-AT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Beim zweiten Zahnrad lautet die Lösung A= 8 (Acht)</a:t>
            </a:r>
          </a:p>
          <a:p>
            <a:r>
              <a:rPr lang="de-AT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Beim dritten Zahnrad lautet die Lösung   V= 4 (Vier)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2CF49ED-DAFB-4FD7-95B6-9D7558E50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Escape the (class-)room © Hölzel Verlag </a:t>
            </a:r>
            <a:br>
              <a:rPr lang="en-US" dirty="0"/>
            </a:br>
            <a:r>
              <a:rPr lang="en-US" dirty="0" err="1"/>
              <a:t>Autorin</a:t>
            </a:r>
            <a:r>
              <a:rPr lang="en-US" dirty="0"/>
              <a:t>: Mag. Dr. Johanna Pichler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D5A53D1-6C7A-121D-0707-8D18C530D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423" y="2314497"/>
            <a:ext cx="4686954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6A0CB33-A733-738A-231A-1236D7CE70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13" y="97173"/>
            <a:ext cx="7040280" cy="51143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E060CFA-13B5-0B1A-7FAD-234DB49B3E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965" y="2878397"/>
            <a:ext cx="6681035" cy="3979603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6944C54-5133-5506-DA69-B89E44307008}"/>
              </a:ext>
            </a:extLst>
          </p:cNvPr>
          <p:cNvSpPr/>
          <p:nvPr/>
        </p:nvSpPr>
        <p:spPr>
          <a:xfrm>
            <a:off x="5510965" y="3838575"/>
            <a:ext cx="6614360" cy="1372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8F9BAA-3ADD-7F2C-D967-E49E61F4C6F6}"/>
              </a:ext>
            </a:extLst>
          </p:cNvPr>
          <p:cNvSpPr txBox="1"/>
          <p:nvPr/>
        </p:nvSpPr>
        <p:spPr>
          <a:xfrm>
            <a:off x="7411453" y="762205"/>
            <a:ext cx="4356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https://learningapps.org/createApp.php</a:t>
            </a:r>
            <a:endParaRPr lang="de-DE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de-DE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 erstellen -&gt; Freie Textantwort</a:t>
            </a:r>
            <a:endParaRPr lang="de-AT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FC7CEFE-EF5F-5C2D-E39A-E74C6B993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7214" y="1447662"/>
            <a:ext cx="2124371" cy="1857634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256D0F9-9FD6-4B90-986C-696F01B2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3392" y="6277150"/>
            <a:ext cx="4114800" cy="365125"/>
          </a:xfrm>
        </p:spPr>
        <p:txBody>
          <a:bodyPr/>
          <a:lstStyle/>
          <a:p>
            <a:r>
              <a:rPr lang="en-US" dirty="0"/>
              <a:t>Escape the (class-)room © Hölzel Verlag </a:t>
            </a:r>
            <a:br>
              <a:rPr lang="en-US" dirty="0"/>
            </a:br>
            <a:r>
              <a:rPr lang="en-US" dirty="0" err="1"/>
              <a:t>Autorin</a:t>
            </a:r>
            <a:r>
              <a:rPr lang="en-US" dirty="0"/>
              <a:t>: Mag. Dr. Johanna Pichler</a:t>
            </a:r>
          </a:p>
        </p:txBody>
      </p:sp>
    </p:spTree>
    <p:extLst>
      <p:ext uri="{BB962C8B-B14F-4D97-AF65-F5344CB8AC3E}">
        <p14:creationId xmlns:p14="http://schemas.microsoft.com/office/powerpoint/2010/main" val="318745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AE88E-0B97-2426-3753-2F122AAE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Learning Snack</a:t>
            </a:r>
            <a:endParaRPr lang="de-AT" sz="4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EC6B2-5F2E-639F-92C3-ADBEA7B3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Escape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class</a:t>
            </a:r>
            <a:r>
              <a:rPr lang="de-DE" dirty="0"/>
              <a:t>-)</a:t>
            </a:r>
            <a:r>
              <a:rPr lang="de-DE" dirty="0" err="1"/>
              <a:t>room</a:t>
            </a:r>
            <a:r>
              <a:rPr lang="de-DE" dirty="0"/>
              <a:t> © Hölzel Verlag </a:t>
            </a:r>
            <a:br>
              <a:rPr lang="de-DE" dirty="0"/>
            </a:br>
            <a:r>
              <a:rPr lang="de-DE" dirty="0"/>
              <a:t>Autorin: Mag. Dr. Johanna Pichler</a:t>
            </a:r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14527B-4EB4-F27D-BE08-FAECB13B2866}"/>
              </a:ext>
            </a:extLst>
          </p:cNvPr>
          <p:cNvSpPr txBox="1"/>
          <p:nvPr/>
        </p:nvSpPr>
        <p:spPr>
          <a:xfrm>
            <a:off x="861966" y="45624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https://www.learningsnacks.de/share/454531/</a:t>
            </a:r>
            <a:endParaRPr lang="de-AT" sz="1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F5F1C06-E516-0547-A146-BE3C2671C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966" y="2242941"/>
            <a:ext cx="3704622" cy="10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 descr="Ein Bild, das Muster, Kunst, Grafiken, Pixel enthält.&#10;&#10;Automatisch generierte Beschreibung">
            <a:extLst>
              <a:ext uri="{FF2B5EF4-FFF2-40B4-BE49-F238E27FC236}">
                <a16:creationId xmlns:a16="http://schemas.microsoft.com/office/drawing/2014/main" id="{FA8AA650-6206-A2C6-32BA-A58A8F2073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410" y="331515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7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72D9E5-CE16-3E5C-87C3-E4F28194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Escape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class</a:t>
            </a:r>
            <a:r>
              <a:rPr lang="de-DE" dirty="0"/>
              <a:t>-)</a:t>
            </a:r>
            <a:r>
              <a:rPr lang="de-DE" dirty="0" err="1"/>
              <a:t>room</a:t>
            </a:r>
            <a:r>
              <a:rPr lang="de-DE" dirty="0"/>
              <a:t> © Hölzel Verlag </a:t>
            </a:r>
            <a:br>
              <a:rPr lang="de-DE" dirty="0"/>
            </a:br>
            <a:r>
              <a:rPr lang="de-DE" dirty="0"/>
              <a:t>Autorin: Mag. Dr. Johanna Pichler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FDE810-CE04-BF8A-D362-0C83370FA5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73" y="642713"/>
            <a:ext cx="4539777" cy="35457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674981C-4641-7E72-0726-1BF32B9E94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88" y="4342529"/>
            <a:ext cx="5355313" cy="164724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3104503-1A83-B052-DF28-7265938366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351" y="2965238"/>
            <a:ext cx="4815353" cy="325004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69D8717-AFE6-39AA-A46E-89793ADB9D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298" y="630454"/>
            <a:ext cx="5445457" cy="23347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8F5C72B-B028-E95D-5EA9-DE5B24C951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071" y="2912800"/>
            <a:ext cx="5200541" cy="199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58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664CA0-287E-845E-37AF-3ADDBD9E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Escape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class</a:t>
            </a:r>
            <a:r>
              <a:rPr lang="de-DE" dirty="0"/>
              <a:t>-)</a:t>
            </a:r>
            <a:r>
              <a:rPr lang="de-DE" dirty="0" err="1"/>
              <a:t>room</a:t>
            </a:r>
            <a:r>
              <a:rPr lang="de-DE" dirty="0"/>
              <a:t> © Hölzel Verlag </a:t>
            </a:r>
            <a:br>
              <a:rPr lang="de-DE" dirty="0"/>
            </a:br>
            <a:r>
              <a:rPr lang="de-DE" dirty="0"/>
              <a:t>Autorin: Mag. Dr. Johanna Pichler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1CF280-F2FA-34D5-CAFA-9ED0C54586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46" y="896021"/>
            <a:ext cx="6327181" cy="52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5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7AE88E-0B97-2426-3753-2F122AAE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Zahlenstrahl</a:t>
            </a:r>
            <a:endParaRPr lang="de-AT" sz="4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EC6B2-5F2E-639F-92C3-ADBEA7B35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Escape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class</a:t>
            </a:r>
            <a:r>
              <a:rPr lang="de-DE" dirty="0"/>
              <a:t>-)</a:t>
            </a:r>
            <a:r>
              <a:rPr lang="de-DE" dirty="0" err="1"/>
              <a:t>room</a:t>
            </a:r>
            <a:r>
              <a:rPr lang="de-DE" dirty="0"/>
              <a:t> © Hölzel Verlag </a:t>
            </a:r>
          </a:p>
          <a:p>
            <a:r>
              <a:rPr lang="de-DE" dirty="0"/>
              <a:t>Autorin: Mag. Dr. Johanna Pichler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AB42CF-E670-5C6B-17D5-634D8B263F28}"/>
              </a:ext>
            </a:extLst>
          </p:cNvPr>
          <p:cNvSpPr txBox="1"/>
          <p:nvPr/>
        </p:nvSpPr>
        <p:spPr>
          <a:xfrm>
            <a:off x="803748" y="44481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900" lvl="0" defTabSz="4572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defRPr/>
            </a:pPr>
            <a:r>
              <a:rPr lang="de-DE" sz="1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https://learningapps.org/watch?v=pfgnhe5tk24</a:t>
            </a:r>
            <a:endParaRPr lang="de-DE" sz="18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16A1C19-B340-9330-AFA5-5D28362F5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43" y="2769342"/>
            <a:ext cx="3277057" cy="7335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D352A8-C054-B7EC-8FB3-CD688117E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296" y="3136105"/>
            <a:ext cx="1662362" cy="1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22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4DCB17-6A61-1B90-2BA0-9B4A0E18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164" y="931863"/>
            <a:ext cx="10303320" cy="1500187"/>
          </a:xfrm>
        </p:spPr>
        <p:txBody>
          <a:bodyPr/>
          <a:lstStyle/>
          <a:p>
            <a:pPr algn="ctr"/>
            <a:r>
              <a:rPr lang="de-DE" b="1" dirty="0"/>
              <a:t>Zuordnung der Länder nach BIP pro Kopf</a:t>
            </a:r>
            <a:endParaRPr lang="de-AT" b="1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C6AF9A-A462-F1E2-9CE1-805E860F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Escape </a:t>
            </a:r>
            <a:r>
              <a:rPr lang="de-DE" dirty="0" err="1"/>
              <a:t>the</a:t>
            </a:r>
            <a:r>
              <a:rPr lang="de-DE" dirty="0"/>
              <a:t> (</a:t>
            </a:r>
            <a:r>
              <a:rPr lang="de-DE" dirty="0" err="1"/>
              <a:t>class</a:t>
            </a:r>
            <a:r>
              <a:rPr lang="de-DE" dirty="0"/>
              <a:t>-)</a:t>
            </a:r>
            <a:r>
              <a:rPr lang="de-DE" dirty="0" err="1"/>
              <a:t>room</a:t>
            </a:r>
            <a:r>
              <a:rPr lang="de-DE" dirty="0"/>
              <a:t> © Hölzel Verlag </a:t>
            </a:r>
            <a:br>
              <a:rPr lang="de-DE" dirty="0"/>
            </a:br>
            <a:r>
              <a:rPr lang="de-DE" dirty="0"/>
              <a:t>Autorin: Mag. Dr. Johanna Pichler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22EE01-8C04-5411-0BB3-F8CA909A28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975" y="1353920"/>
            <a:ext cx="8782049" cy="486908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090D8A1-BEEC-BC22-EC0F-71177B705D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572" y="5703597"/>
            <a:ext cx="2320452" cy="51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46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Breitbild</PresentationFormat>
  <Paragraphs>57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Calisto MT</vt:lpstr>
      <vt:lpstr>Source Sans Pro</vt:lpstr>
      <vt:lpstr>Source Sans Pro Black</vt:lpstr>
      <vt:lpstr>Source Sans Pro ExtraLight</vt:lpstr>
      <vt:lpstr>Source Sans Pro Semibold</vt:lpstr>
      <vt:lpstr>Verdana</vt:lpstr>
      <vt:lpstr>Office</vt:lpstr>
      <vt:lpstr>Lösungen</vt:lpstr>
      <vt:lpstr>Aufbau Escape Room</vt:lpstr>
      <vt:lpstr>Könnt ihr den Geheimcode entschlüsseln?  Ihr benötigt diesen Code, um das erste Rätsel zu erhalten und den Escape Room zu betreten! </vt:lpstr>
      <vt:lpstr>PowerPoint-Präsentation</vt:lpstr>
      <vt:lpstr>Learning Snack</vt:lpstr>
      <vt:lpstr>PowerPoint-Präsentation</vt:lpstr>
      <vt:lpstr>PowerPoint-Präsentation</vt:lpstr>
      <vt:lpstr>Zahlenstrahl</vt:lpstr>
      <vt:lpstr>PowerPoint-Präsentation</vt:lpstr>
      <vt:lpstr>PowerPoint-Präsentation</vt:lpstr>
      <vt:lpstr>Wortgitter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Höfferer</dc:creator>
  <cp:lastModifiedBy>Kastelliz, Eva</cp:lastModifiedBy>
  <cp:revision>78</cp:revision>
  <dcterms:created xsi:type="dcterms:W3CDTF">2020-01-08T08:28:51Z</dcterms:created>
  <dcterms:modified xsi:type="dcterms:W3CDTF">2024-09-24T11:52:22Z</dcterms:modified>
</cp:coreProperties>
</file>