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4" r:id="rId6"/>
    <p:sldId id="265" r:id="rId7"/>
    <p:sldId id="267" r:id="rId8"/>
    <p:sldId id="266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A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119" d="100"/>
          <a:sy n="119" d="100"/>
        </p:scale>
        <p:origin x="132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25FE3E4-F141-4A56-B16C-1C335D0369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90B4DB-028A-4EFE-A4D8-6263BF2EF5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947-ED67-4F92-9400-31439525D99F}" type="datetimeFigureOut">
              <a:rPr lang="de-AT" smtClean="0"/>
              <a:t>22.12.2023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B91B70-DD89-4A41-99CA-D29B873E8D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F36FD1-C9C3-4000-8D45-04474A21C0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F492-31B7-42E0-AAE7-12349A0A81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87807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CE35C-99E4-4BBA-9F4D-EADFC8F046A0}" type="datetimeFigureOut">
              <a:rPr lang="de-AT" smtClean="0"/>
              <a:t>22.12.2023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DCA7E-5E44-48B0-AFE9-1334790AEAF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136604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9C8F5-21A3-40E8-B62F-288A0A66D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01869" cy="2387600"/>
          </a:xfrm>
        </p:spPr>
        <p:txBody>
          <a:bodyPr anchor="b"/>
          <a:lstStyle>
            <a:lvl1pPr algn="ctr"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EAB818-BAE9-4FDF-A7B5-17F736B6E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89018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A2E813-76DC-4628-95E3-A32291D8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DFA2668E-FD36-4A70-830B-86B9EA757FD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6189D9-1A14-4F1A-BAD3-B6D51EDF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6C897D-A887-4E84-94DA-DEA9586E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724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8F6521-E070-4141-AA17-191F3063E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6731CBF-DB3A-4A8D-A8BC-089C24BD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99A39F3F-8C9F-42B4-9C10-A87D8C64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310D-64D0-4D2A-97AF-C919A7596C5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E9C27D9B-7FA9-4813-A74D-7694D692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A716E663-7A53-4D95-AF72-26DD2721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2243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C358FD-2ACE-4E8E-9321-20B90F8C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9568382" cy="2852737"/>
          </a:xfrm>
        </p:spPr>
        <p:txBody>
          <a:bodyPr anchor="b"/>
          <a:lstStyle>
            <a:lvl1pPr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6F5635-F64F-4711-BEDD-164723D2F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30332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18D8BC-984E-4744-B07C-12C2A80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0A2BE7-A138-401B-AE8B-575DEBE8F12C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BD1691-C3EB-4781-9018-58D9BAC7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BB2ED1-83F4-4665-8F80-23BBB8A1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3848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601CE-CDBD-419C-BAE4-C9C79DAC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270563-E777-4902-BAED-8465F53F6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3304" y="1991169"/>
            <a:ext cx="4937333" cy="4185794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E54272-2D9D-410A-A265-63A86E503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4040" y="2001679"/>
            <a:ext cx="4937333" cy="418579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58A8758-D75A-42FA-9433-2E7F6F10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A8CE4D41-AC09-4867-A5F1-1A51D31ED9F7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1FD6ACBA-842C-422B-96BA-14672555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27554C38-8847-4DAD-B297-CD043009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8538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E91D2-35F6-4B52-A5A8-EF6C25AC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68" y="994156"/>
            <a:ext cx="9551898" cy="1022351"/>
          </a:xfrm>
        </p:spPr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A22191-03DB-410F-B375-7766DC99C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4979623" cy="505360"/>
          </a:xfrm>
        </p:spPr>
        <p:txBody>
          <a:bodyPr anchor="b"/>
          <a:lstStyle>
            <a:lvl1pPr marL="0" indent="0">
              <a:buNone/>
              <a:defRPr sz="2400" b="0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0075B-011B-4C88-919A-E773FD8AA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979623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7555F3-2E0C-4484-8691-344879AA3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04040" y="2062775"/>
            <a:ext cx="4971516" cy="505359"/>
          </a:xfrm>
        </p:spPr>
        <p:txBody>
          <a:bodyPr anchor="b"/>
          <a:lstStyle>
            <a:lvl1pPr marL="0" indent="0">
              <a:buNone/>
              <a:defRPr sz="2400" b="1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AAD3DEC-249F-433F-A019-12E164E37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8" y="2755841"/>
            <a:ext cx="4971516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EA4CF84-DAEF-4D16-A44C-6E35288FE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A64E3484-8087-4C03-9FC6-E2635B42B920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6C6227-866F-41E4-B2A2-892D84ED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709A2F-5AB2-47D8-B451-5D1D716E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808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899D6-636D-418B-95EA-FCB11037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7A50F7-EC16-454A-BC02-F01232A9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5FC0F780-3637-4FF6-A6F5-431937415942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A48072-E37A-492B-8FB7-3BB7CB8B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9287E1-8675-4D97-B42A-587FBF29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1164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5F6366-0CCE-4917-90B3-A6A4BB83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220231C8-8AC3-41B0-A321-66922234346F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D462A7-FC26-4A9F-B302-ED1FA571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1B06FB-8973-417F-9426-1FE175B9F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0451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D4A99-3965-4996-A08C-9778A33E4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46C335-CDFA-47CE-A04E-4917B4A2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24268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41E64C-0AA2-44C1-888C-F63B6475B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30452"/>
            <a:ext cx="3932237" cy="363853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335935-1769-4359-9351-2719F0DC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AB055EFA-5850-49A6-95EB-2040AAFCC63E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6C76F7-AD5E-4C64-9CB3-7AA89BB63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0468BE-0251-49AD-A0FA-EC30C247E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3320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4FE0-1200-48BD-BAE7-C69BACCC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809125" cy="17130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95F9-D27B-4AEB-94B5-567BD38C4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22559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1F4D8-D3DA-43A0-8F44-7ECB46557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897024"/>
            <a:ext cx="3809124" cy="297196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F45794-A9B3-4A90-AF32-CE395FCA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AAE03221-3A04-433E-A179-172CE2DC64DA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76E9FD-4AE7-41D4-A7CD-19ECC9385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EAFC43-BD88-4348-9AF5-4A4E6F54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0917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48032E1-B685-4196-89DF-67AD9B03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90" y="943163"/>
            <a:ext cx="10208175" cy="1119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BA929B-5489-48A2-9D5F-0AD70528F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810" y="2228193"/>
            <a:ext cx="10208175" cy="3948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91CA0A-337F-4AD4-B145-451FCCCF3C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74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5186E1FB-0471-4731-A06B-DED336E247BA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7BF3AD-BCED-460A-9D53-8C1FE6574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LERNEN WILL MEHR!  Autorin: Mag. Vorname Nachname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9FE17-D6D0-4C93-B7D6-28B5DE8B8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5CE0258B-2AD2-4D48-83F2-4C7FBFD6511C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0450572" y="5592532"/>
            <a:ext cx="2687931" cy="206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rgbClr val="00A7E7"/>
                </a:solidFill>
              </a:rPr>
              <a:t>hoelzel.at/</a:t>
            </a:r>
            <a:r>
              <a:rPr lang="de-DE" sz="1000" dirty="0" err="1">
                <a:solidFill>
                  <a:srgbClr val="00A7E7"/>
                </a:solidFill>
              </a:rPr>
              <a:t>wissenplus</a:t>
            </a:r>
            <a:endParaRPr lang="de-AT" sz="1000" dirty="0">
              <a:solidFill>
                <a:srgbClr val="00A7E7"/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885B0D0-4514-46F1-B394-F713285117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31" b="23455"/>
          <a:stretch/>
        </p:blipFill>
        <p:spPr>
          <a:xfrm>
            <a:off x="2225561" y="460987"/>
            <a:ext cx="9595148" cy="8226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7FC6A9-C6AC-40D7-9BDA-48F477115992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7" y="209002"/>
            <a:ext cx="2025864" cy="47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Source Sans Pro Semibold" panose="020B0603030403020204" pitchFamily="34" charset="0"/>
          <a:ea typeface="Source Sans Pro Semibold" panose="020B06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057C4-2B62-474A-B8A2-6C06AC554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47925"/>
            <a:ext cx="9144000" cy="2159386"/>
          </a:xfrm>
        </p:spPr>
        <p:txBody>
          <a:bodyPr>
            <a:normAutofit fontScale="90000"/>
          </a:bodyPr>
          <a:lstStyle/>
          <a:p>
            <a:r>
              <a:rPr lang="de-DE" sz="4900" dirty="0"/>
              <a:t>Die Umsatzsteuer</a:t>
            </a:r>
            <a:br>
              <a:rPr lang="de-DE" sz="4400" dirty="0"/>
            </a:br>
            <a:br>
              <a:rPr lang="de-DE" sz="4400" dirty="0"/>
            </a:br>
            <a:r>
              <a:rPr lang="de-DE" sz="2700" dirty="0"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Vom Bruttopreis zum Nettopreis</a:t>
            </a:r>
            <a:br>
              <a:rPr lang="de-DE" sz="4400" dirty="0"/>
            </a:br>
            <a:endParaRPr lang="de-AT" sz="4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3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16170-9EE0-4126-AD47-C4AB232F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400" dirty="0"/>
              <a:t>Umsatzsteuer berechnen</a:t>
            </a:r>
            <a:endParaRPr lang="de-AT" sz="44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A8194E-23A1-4450-BA8C-948AF79F4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Brutto – Netto – </a:t>
            </a:r>
            <a:r>
              <a:rPr lang="de-DE" dirty="0" err="1"/>
              <a:t>USt</a:t>
            </a:r>
            <a:endParaRPr lang="de-DE" dirty="0"/>
          </a:p>
          <a:p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99B993-DD9A-4E40-8EF9-22E65CD5C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5521-FFB1-4C0F-9AE1-D46319FEC622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3DD08-47EA-4980-A1DF-A40A77A2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CA1027-F6A2-445E-AECA-C6F8C54AC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2948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43DED-4318-4A3B-87F1-7BD3446D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90" y="760569"/>
            <a:ext cx="10208175" cy="759907"/>
          </a:xfrm>
        </p:spPr>
        <p:txBody>
          <a:bodyPr/>
          <a:lstStyle/>
          <a:p>
            <a:r>
              <a:rPr lang="de-DE" dirty="0"/>
              <a:t>Brutto 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C67342-E591-4634-9428-5F795201E2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2790" y="1464637"/>
            <a:ext cx="4937333" cy="1074084"/>
          </a:xfrm>
        </p:spPr>
        <p:txBody>
          <a:bodyPr>
            <a:normAutofit fontScale="92500" lnSpcReduction="10000"/>
          </a:bodyPr>
          <a:lstStyle/>
          <a:p>
            <a:r>
              <a:rPr lang="de-DE" sz="1800" dirty="0"/>
              <a:t>Rechnungsbetrag</a:t>
            </a:r>
            <a:r>
              <a:rPr lang="de-DE" sz="1800" b="1" dirty="0">
                <a:solidFill>
                  <a:srgbClr val="FF0000"/>
                </a:solidFill>
              </a:rPr>
              <a:t> inklusive </a:t>
            </a:r>
            <a:r>
              <a:rPr lang="de-DE" sz="1800" dirty="0"/>
              <a:t>Umsatzsteuer</a:t>
            </a:r>
          </a:p>
          <a:p>
            <a:pPr marL="0" indent="0">
              <a:buNone/>
            </a:pPr>
            <a:endParaRPr lang="de-DE" sz="2000" dirty="0"/>
          </a:p>
          <a:p>
            <a:r>
              <a:rPr lang="de-DE" sz="2000" dirty="0"/>
              <a:t>110 %, 120 %, 113 %</a:t>
            </a: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1ABE5A-4938-4ABF-8636-FE21A5FBE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4974" y="1205379"/>
            <a:ext cx="4937333" cy="41857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AT" dirty="0">
                <a:solidFill>
                  <a:srgbClr val="0070C0"/>
                </a:solidFill>
              </a:rPr>
              <a:t>Berechnung: </a:t>
            </a:r>
          </a:p>
          <a:p>
            <a:pPr marL="0" indent="0">
              <a:buNone/>
            </a:pPr>
            <a:endParaRPr lang="de-AT" sz="2200" dirty="0"/>
          </a:p>
          <a:p>
            <a:pPr marL="0" indent="0">
              <a:buNone/>
            </a:pPr>
            <a:r>
              <a:rPr lang="de-AT" sz="2200" dirty="0"/>
              <a:t>Nettopreis</a:t>
            </a:r>
          </a:p>
          <a:p>
            <a:pPr marL="0" indent="0">
              <a:buNone/>
            </a:pPr>
            <a:r>
              <a:rPr lang="de-AT" sz="2200" dirty="0"/>
              <a:t>+ </a:t>
            </a:r>
            <a:r>
              <a:rPr lang="de-AT" sz="2200" dirty="0" err="1"/>
              <a:t>USt</a:t>
            </a:r>
            <a:r>
              <a:rPr lang="de-AT" sz="2200" dirty="0"/>
              <a:t>       </a:t>
            </a:r>
          </a:p>
          <a:p>
            <a:pPr marL="0" indent="0">
              <a:buNone/>
            </a:pPr>
            <a:r>
              <a:rPr lang="de-AT" sz="2200" dirty="0"/>
              <a:t>Bruttopreis</a:t>
            </a:r>
          </a:p>
          <a:p>
            <a:pPr marL="0" indent="0">
              <a:buNone/>
            </a:pPr>
            <a:endParaRPr lang="de-AT" sz="2200" dirty="0"/>
          </a:p>
          <a:p>
            <a:pPr marL="0" indent="0">
              <a:buNone/>
            </a:pPr>
            <a:r>
              <a:rPr lang="de-AT" dirty="0">
                <a:solidFill>
                  <a:srgbClr val="0070C0"/>
                </a:solidFill>
              </a:rPr>
              <a:t>oder: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sz="2200" dirty="0"/>
              <a:t>Bruttopreis</a:t>
            </a:r>
          </a:p>
          <a:p>
            <a:pPr marL="0" indent="0">
              <a:buNone/>
            </a:pPr>
            <a:r>
              <a:rPr lang="de-DE" sz="2400" dirty="0"/>
              <a:t>–</a:t>
            </a:r>
            <a:r>
              <a:rPr lang="de-AT" sz="2200" dirty="0"/>
              <a:t> </a:t>
            </a:r>
            <a:r>
              <a:rPr lang="de-AT" sz="2200" dirty="0" err="1"/>
              <a:t>USt</a:t>
            </a:r>
            <a:endParaRPr lang="de-AT" sz="2200" dirty="0"/>
          </a:p>
          <a:p>
            <a:pPr marL="0" indent="0">
              <a:buNone/>
            </a:pPr>
            <a:r>
              <a:rPr lang="de-AT" sz="2200" dirty="0"/>
              <a:t>Nettopreis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C1272B-BF7A-47FF-9F31-86A3148F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F6BD3A7-7C6B-48DB-9C13-8F2E02D7EFA9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0891623-8422-4828-8BF9-6F2FC25C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3018B2-C481-44D0-B59A-0A072BC7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3</a:t>
            </a:fld>
            <a:endParaRPr lang="de-AT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76CED9F5-123A-7F37-F44E-B8BE416FF4FF}"/>
              </a:ext>
            </a:extLst>
          </p:cNvPr>
          <p:cNvSpPr txBox="1">
            <a:spLocks/>
          </p:cNvSpPr>
          <p:nvPr/>
        </p:nvSpPr>
        <p:spPr>
          <a:xfrm>
            <a:off x="970887" y="2536082"/>
            <a:ext cx="10208175" cy="721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+mj-cs"/>
              </a:defRPr>
            </a:lvl1pPr>
          </a:lstStyle>
          <a:p>
            <a:r>
              <a:rPr lang="de-DE" dirty="0"/>
              <a:t>Netto </a:t>
            </a:r>
            <a:endParaRPr lang="de-AT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2F470AD-5A36-9CAF-94AA-48C050A32932}"/>
              </a:ext>
            </a:extLst>
          </p:cNvPr>
          <p:cNvSpPr txBox="1">
            <a:spLocks/>
          </p:cNvSpPr>
          <p:nvPr/>
        </p:nvSpPr>
        <p:spPr>
          <a:xfrm>
            <a:off x="1051037" y="3298276"/>
            <a:ext cx="4937333" cy="1064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/>
              <a:t>Rechnungsbetrag </a:t>
            </a:r>
            <a:r>
              <a:rPr lang="de-DE" sz="2000" b="1" dirty="0">
                <a:solidFill>
                  <a:srgbClr val="FF0000"/>
                </a:solidFill>
              </a:rPr>
              <a:t>exklusive (ohne) </a:t>
            </a:r>
            <a:r>
              <a:rPr lang="de-DE" sz="2000" dirty="0"/>
              <a:t>Umsatzsteuer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000" dirty="0"/>
          </a:p>
          <a:p>
            <a:r>
              <a:rPr lang="de-DE" sz="2000" dirty="0"/>
              <a:t>100 %</a:t>
            </a:r>
            <a:endParaRPr lang="de-AT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A6058F4-1775-5471-1696-4E1239B489D8}"/>
              </a:ext>
            </a:extLst>
          </p:cNvPr>
          <p:cNvSpPr txBox="1">
            <a:spLocks/>
          </p:cNvSpPr>
          <p:nvPr/>
        </p:nvSpPr>
        <p:spPr>
          <a:xfrm>
            <a:off x="991912" y="4374238"/>
            <a:ext cx="10208175" cy="721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+mj-cs"/>
              </a:defRPr>
            </a:lvl1pPr>
          </a:lstStyle>
          <a:p>
            <a:r>
              <a:rPr lang="de-DE" dirty="0"/>
              <a:t>Umsatzsteuer 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612CDC10-B4E0-376B-5DFD-AEA268F319B8}"/>
              </a:ext>
            </a:extLst>
          </p:cNvPr>
          <p:cNvSpPr txBox="1">
            <a:spLocks/>
          </p:cNvSpPr>
          <p:nvPr/>
        </p:nvSpPr>
        <p:spPr>
          <a:xfrm>
            <a:off x="1099544" y="5175896"/>
            <a:ext cx="4937333" cy="1064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1700" dirty="0"/>
              <a:t>10 %, 20 %, 13 %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8CB312C3-DEE1-B90F-BEAB-90A8A270C71F}"/>
              </a:ext>
            </a:extLst>
          </p:cNvPr>
          <p:cNvCxnSpPr/>
          <p:nvPr/>
        </p:nvCxnSpPr>
        <p:spPr>
          <a:xfrm>
            <a:off x="7429500" y="4374238"/>
            <a:ext cx="0" cy="37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66C9D32E-05D2-1A6D-8C07-8113DAA6549B}"/>
              </a:ext>
            </a:extLst>
          </p:cNvPr>
          <p:cNvCxnSpPr>
            <a:cxnSpLocks/>
          </p:cNvCxnSpPr>
          <p:nvPr/>
        </p:nvCxnSpPr>
        <p:spPr>
          <a:xfrm>
            <a:off x="6155125" y="4734745"/>
            <a:ext cx="12743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AA79ADA9-2D25-2D9C-49A5-A24D0B2A1708}"/>
              </a:ext>
            </a:extLst>
          </p:cNvPr>
          <p:cNvCxnSpPr>
            <a:cxnSpLocks/>
          </p:cNvCxnSpPr>
          <p:nvPr/>
        </p:nvCxnSpPr>
        <p:spPr>
          <a:xfrm>
            <a:off x="6155124" y="2531187"/>
            <a:ext cx="12743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21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Umsatzsteuerbetrag berechnen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10020156" cy="505360"/>
          </a:xfrm>
        </p:spPr>
        <p:txBody>
          <a:bodyPr>
            <a:normAutofit/>
          </a:bodyPr>
          <a:lstStyle/>
          <a:p>
            <a:r>
              <a:rPr lang="de-DE" dirty="0"/>
              <a:t>Beispiel: Ein Locher kostet € 14,39. Die Umsatzsteuer beträgt 20 %.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979623" cy="3108003"/>
          </a:xfrm>
          <a:ln w="28575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1800" dirty="0"/>
              <a:t>Netto (100 %) = 14,39 	/ 100</a:t>
            </a:r>
          </a:p>
          <a:p>
            <a:pPr marL="0" indent="0">
              <a:buNone/>
            </a:pPr>
            <a:r>
              <a:rPr lang="de-AT" sz="1800" dirty="0" err="1"/>
              <a:t>USt</a:t>
            </a:r>
            <a:r>
              <a:rPr lang="de-AT" sz="1800" dirty="0"/>
              <a:t> (20 %)        = ?		* 20 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14,39 / 100 = 0,1439</a:t>
            </a:r>
          </a:p>
          <a:p>
            <a:pPr marL="0" indent="0">
              <a:buNone/>
            </a:pPr>
            <a:r>
              <a:rPr lang="de-AT" sz="1800" dirty="0"/>
              <a:t>0,1439 * 20 = 2,88</a:t>
            </a:r>
          </a:p>
          <a:p>
            <a:pPr marL="0" indent="0">
              <a:buNone/>
            </a:pPr>
            <a:r>
              <a:rPr lang="de-AT" sz="1800" dirty="0"/>
              <a:t>Der Umsatzsteuerbetrag ist € 2,88.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3588" y="2798088"/>
            <a:ext cx="4971516" cy="303837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1800" dirty="0"/>
              <a:t>Eine </a:t>
            </a:r>
            <a:r>
              <a:rPr lang="de-AT" sz="1800" dirty="0">
                <a:solidFill>
                  <a:srgbClr val="0070C0"/>
                </a:solidFill>
              </a:rPr>
              <a:t>Variante</a:t>
            </a:r>
            <a:r>
              <a:rPr lang="de-AT" sz="1800" dirty="0"/>
              <a:t> zur Berechnung der Umsatzsteuer ist: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  Nettopreis * 20   </a:t>
            </a:r>
          </a:p>
          <a:p>
            <a:pPr marL="0" indent="0">
              <a:buNone/>
            </a:pPr>
            <a:r>
              <a:rPr lang="de-AT" sz="1800" dirty="0"/>
              <a:t>              100 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14,39 / 5 = 2,88 €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E0533-DB7D-449C-8AB9-F3F75315A0C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4</a:t>
            </a:fld>
            <a:endParaRPr lang="de-AT" dirty="0"/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100585DA-11A2-CC0A-764C-24F3789AE401}"/>
              </a:ext>
            </a:extLst>
          </p:cNvPr>
          <p:cNvCxnSpPr>
            <a:cxnSpLocks/>
          </p:cNvCxnSpPr>
          <p:nvPr/>
        </p:nvCxnSpPr>
        <p:spPr>
          <a:xfrm flipV="1">
            <a:off x="6540572" y="4145143"/>
            <a:ext cx="1689028" cy="108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feld 14">
            <a:extLst>
              <a:ext uri="{FF2B5EF4-FFF2-40B4-BE49-F238E27FC236}">
                <a16:creationId xmlns:a16="http://schemas.microsoft.com/office/drawing/2014/main" id="{08AD6E3E-D7BA-1D6A-7EDD-81253E67E4B1}"/>
              </a:ext>
            </a:extLst>
          </p:cNvPr>
          <p:cNvSpPr txBox="1"/>
          <p:nvPr/>
        </p:nvSpPr>
        <p:spPr>
          <a:xfrm>
            <a:off x="8455676" y="3959665"/>
            <a:ext cx="173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Der Bruch wird einfach gekürzt. 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133E2FDE-7D47-8373-DEDA-B93B2741965F}"/>
              </a:ext>
            </a:extLst>
          </p:cNvPr>
          <p:cNvCxnSpPr>
            <a:cxnSpLocks/>
          </p:cNvCxnSpPr>
          <p:nvPr/>
        </p:nvCxnSpPr>
        <p:spPr>
          <a:xfrm flipH="1">
            <a:off x="7785546" y="3800114"/>
            <a:ext cx="333441" cy="3191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462D478E-618D-3ADB-33F9-48C54A52E118}"/>
              </a:ext>
            </a:extLst>
          </p:cNvPr>
          <p:cNvCxnSpPr>
            <a:cxnSpLocks/>
          </p:cNvCxnSpPr>
          <p:nvPr/>
        </p:nvCxnSpPr>
        <p:spPr>
          <a:xfrm flipH="1">
            <a:off x="7245734" y="4202934"/>
            <a:ext cx="307365" cy="2645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13802EB4-BB3E-CFCC-0E8B-9363B43AA849}"/>
              </a:ext>
            </a:extLst>
          </p:cNvPr>
          <p:cNvSpPr txBox="1"/>
          <p:nvPr/>
        </p:nvSpPr>
        <p:spPr>
          <a:xfrm>
            <a:off x="7584042" y="4098164"/>
            <a:ext cx="33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255F46AC-39CE-F7E4-6E22-050059BA6048}"/>
              </a:ext>
            </a:extLst>
          </p:cNvPr>
          <p:cNvSpPr txBox="1"/>
          <p:nvPr/>
        </p:nvSpPr>
        <p:spPr>
          <a:xfrm>
            <a:off x="8092114" y="3567687"/>
            <a:ext cx="38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16047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Bruttopreis berechnen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10020156" cy="505360"/>
          </a:xfrm>
        </p:spPr>
        <p:txBody>
          <a:bodyPr>
            <a:normAutofit/>
          </a:bodyPr>
          <a:lstStyle/>
          <a:p>
            <a:r>
              <a:rPr lang="de-DE" dirty="0"/>
              <a:t>Beispiel: Ein Locher kostet € 14,39. Die Umsatzsteuer beträgt 20 %.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5343" y="2783614"/>
            <a:ext cx="4979623" cy="3517902"/>
          </a:xfrm>
          <a:ln w="28575"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de-AT" sz="4500" dirty="0">
                <a:solidFill>
                  <a:srgbClr val="0070C0"/>
                </a:solidFill>
              </a:rPr>
              <a:t>Variante 1:</a:t>
            </a:r>
          </a:p>
          <a:p>
            <a:pPr marL="0" indent="0">
              <a:buNone/>
            </a:pPr>
            <a:r>
              <a:rPr lang="de-AT" sz="4500" dirty="0"/>
              <a:t>Netto  (120 %) = 14,39     / 100</a:t>
            </a:r>
          </a:p>
          <a:p>
            <a:pPr marL="0" indent="0">
              <a:buNone/>
            </a:pPr>
            <a:r>
              <a:rPr lang="de-AT" sz="4500" dirty="0" err="1"/>
              <a:t>USt</a:t>
            </a:r>
            <a:r>
              <a:rPr lang="de-AT" sz="4500" dirty="0"/>
              <a:t> (20 %)        = ?	         * 20 </a:t>
            </a:r>
          </a:p>
          <a:p>
            <a:pPr marL="0" indent="0">
              <a:buNone/>
            </a:pPr>
            <a:endParaRPr lang="de-AT" sz="4500" dirty="0"/>
          </a:p>
          <a:p>
            <a:pPr marL="0" indent="0">
              <a:buNone/>
            </a:pPr>
            <a:r>
              <a:rPr lang="de-AT" sz="4500" dirty="0"/>
              <a:t>14,39 / 100 = 0,1439</a:t>
            </a:r>
          </a:p>
          <a:p>
            <a:pPr marL="0" indent="0">
              <a:buNone/>
            </a:pPr>
            <a:r>
              <a:rPr lang="de-AT" sz="4500" dirty="0"/>
              <a:t>0,1439 * 20 = 2,88</a:t>
            </a:r>
          </a:p>
          <a:p>
            <a:pPr marL="0" indent="0">
              <a:buNone/>
            </a:pPr>
            <a:endParaRPr lang="de-AT" sz="4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AT" sz="4500" dirty="0"/>
              <a:t>Netto	14,39</a:t>
            </a:r>
          </a:p>
          <a:p>
            <a:pPr marL="0" indent="0">
              <a:buNone/>
            </a:pPr>
            <a:r>
              <a:rPr lang="de-AT" sz="4500" dirty="0"/>
              <a:t>+ </a:t>
            </a:r>
            <a:r>
              <a:rPr lang="de-AT" sz="4500" dirty="0" err="1"/>
              <a:t>USt</a:t>
            </a:r>
            <a:r>
              <a:rPr lang="de-AT" sz="4500" dirty="0"/>
              <a:t>      	  2,88</a:t>
            </a:r>
          </a:p>
          <a:p>
            <a:pPr marL="0" indent="0">
              <a:buNone/>
            </a:pPr>
            <a:r>
              <a:rPr lang="de-AT" sz="4500" dirty="0"/>
              <a:t>Brutto 	17,27</a:t>
            </a:r>
          </a:p>
          <a:p>
            <a:pPr marL="0" indent="0">
              <a:buNone/>
            </a:pPr>
            <a:r>
              <a:rPr lang="de-AT" sz="4500" dirty="0"/>
              <a:t>Der Bruttopreis beträgt € 17,27.</a:t>
            </a: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3588" y="2788360"/>
            <a:ext cx="4971516" cy="3558262"/>
          </a:xfrm>
          <a:ln w="28575"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AT" sz="2800" dirty="0"/>
              <a:t>Eine</a:t>
            </a:r>
            <a:r>
              <a:rPr lang="de-AT" sz="2800" dirty="0">
                <a:solidFill>
                  <a:srgbClr val="0070C0"/>
                </a:solidFill>
              </a:rPr>
              <a:t> weitere Option</a:t>
            </a:r>
            <a:r>
              <a:rPr lang="de-AT" sz="2800" dirty="0"/>
              <a:t> zur Berechnung des Bruttopreises ist mithilfe der Formel: 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    14,39 * 20</a:t>
            </a:r>
          </a:p>
          <a:p>
            <a:pPr marL="0" indent="0">
              <a:buNone/>
            </a:pPr>
            <a:r>
              <a:rPr lang="de-AT" dirty="0"/>
              <a:t>            100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Netto	14,39</a:t>
            </a:r>
          </a:p>
          <a:p>
            <a:pPr marL="0" indent="0">
              <a:buNone/>
            </a:pPr>
            <a:r>
              <a:rPr lang="de-AT" dirty="0"/>
              <a:t>+ </a:t>
            </a:r>
            <a:r>
              <a:rPr lang="de-AT" dirty="0" err="1"/>
              <a:t>USt</a:t>
            </a:r>
            <a:r>
              <a:rPr lang="de-AT" dirty="0"/>
              <a:t>	   2,88</a:t>
            </a:r>
          </a:p>
          <a:p>
            <a:pPr marL="0" indent="0">
              <a:buNone/>
            </a:pPr>
            <a:r>
              <a:rPr lang="de-AT" dirty="0"/>
              <a:t>Brutto 	 17,27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Der Bruttopreis beträgt € 17,27.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E0533-DB7D-449C-8AB9-F3F75315A0C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5</a:t>
            </a:fld>
            <a:endParaRPr lang="de-AT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8B180E48-EB13-D858-EB8D-A83B25D0A1E9}"/>
              </a:ext>
            </a:extLst>
          </p:cNvPr>
          <p:cNvCxnSpPr>
            <a:cxnSpLocks/>
          </p:cNvCxnSpPr>
          <p:nvPr/>
        </p:nvCxnSpPr>
        <p:spPr>
          <a:xfrm>
            <a:off x="1047750" y="5634990"/>
            <a:ext cx="1569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5BC855C9-6C82-B5C7-0488-7F61598B1CE4}"/>
              </a:ext>
            </a:extLst>
          </p:cNvPr>
          <p:cNvCxnSpPr>
            <a:cxnSpLocks/>
          </p:cNvCxnSpPr>
          <p:nvPr/>
        </p:nvCxnSpPr>
        <p:spPr>
          <a:xfrm>
            <a:off x="6590660" y="3940820"/>
            <a:ext cx="1360927" cy="65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438E10B3-CC0F-9193-F70D-2E354B97DAF3}"/>
              </a:ext>
            </a:extLst>
          </p:cNvPr>
          <p:cNvSpPr txBox="1"/>
          <p:nvPr/>
        </p:nvSpPr>
        <p:spPr>
          <a:xfrm>
            <a:off x="8022530" y="3748337"/>
            <a:ext cx="136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latin typeface="Source Sans Pro" panose="020B0503030403020204" pitchFamily="34" charset="0"/>
                <a:ea typeface="Source Sans Pro" panose="020B0503030403020204" pitchFamily="34" charset="0"/>
              </a:rPr>
              <a:t>= 2,88</a:t>
            </a: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F8669603-13EE-91D6-C2F6-41009B5A32D9}"/>
              </a:ext>
            </a:extLst>
          </p:cNvPr>
          <p:cNvCxnSpPr/>
          <p:nvPr/>
        </p:nvCxnSpPr>
        <p:spPr>
          <a:xfrm flipV="1">
            <a:off x="7415934" y="3610391"/>
            <a:ext cx="285750" cy="2616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9145ED96-8DAE-B175-42DD-4DE4AA7A11E0}"/>
              </a:ext>
            </a:extLst>
          </p:cNvPr>
          <p:cNvCxnSpPr>
            <a:cxnSpLocks/>
          </p:cNvCxnSpPr>
          <p:nvPr/>
        </p:nvCxnSpPr>
        <p:spPr>
          <a:xfrm flipV="1">
            <a:off x="7133934" y="3957066"/>
            <a:ext cx="285750" cy="2632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BF5E5C0B-544E-842E-04C2-F017611AFB3F}"/>
              </a:ext>
            </a:extLst>
          </p:cNvPr>
          <p:cNvSpPr txBox="1"/>
          <p:nvPr/>
        </p:nvSpPr>
        <p:spPr>
          <a:xfrm>
            <a:off x="7701684" y="3425725"/>
            <a:ext cx="16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49D8C16-4631-241B-BD3A-2A2EC134A6E4}"/>
              </a:ext>
            </a:extLst>
          </p:cNvPr>
          <p:cNvSpPr txBox="1"/>
          <p:nvPr/>
        </p:nvSpPr>
        <p:spPr>
          <a:xfrm>
            <a:off x="7475508" y="3995889"/>
            <a:ext cx="16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5</a:t>
            </a:r>
          </a:p>
        </p:txBody>
      </p: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178EE6F7-203F-2A34-81FB-C3B623CF07CA}"/>
              </a:ext>
            </a:extLst>
          </p:cNvPr>
          <p:cNvCxnSpPr>
            <a:cxnSpLocks/>
          </p:cNvCxnSpPr>
          <p:nvPr/>
        </p:nvCxnSpPr>
        <p:spPr>
          <a:xfrm>
            <a:off x="6590660" y="5181600"/>
            <a:ext cx="151321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684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Bruttopreis berechnen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10020156" cy="505360"/>
          </a:xfrm>
        </p:spPr>
        <p:txBody>
          <a:bodyPr>
            <a:normAutofit/>
          </a:bodyPr>
          <a:lstStyle/>
          <a:p>
            <a:r>
              <a:rPr lang="de-DE" dirty="0"/>
              <a:t>Beispiel: Ein Locher kostet € 14,39. Die Umsatzsteuer beträgt 20 %. 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5343" y="2783614"/>
            <a:ext cx="4979623" cy="344078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1800" dirty="0">
                <a:solidFill>
                  <a:srgbClr val="0070C0"/>
                </a:solidFill>
              </a:rPr>
              <a:t>Variante 2: </a:t>
            </a:r>
            <a:r>
              <a:rPr lang="de-AT" sz="1800" dirty="0"/>
              <a:t>Der Bruttopreis wird </a:t>
            </a:r>
            <a:r>
              <a:rPr lang="de-AT" sz="1800" dirty="0">
                <a:solidFill>
                  <a:srgbClr val="FF0000"/>
                </a:solidFill>
              </a:rPr>
              <a:t>ohne</a:t>
            </a:r>
            <a:r>
              <a:rPr lang="de-AT" sz="1800" dirty="0"/>
              <a:t> die Ermittlung der </a:t>
            </a:r>
            <a:r>
              <a:rPr lang="de-AT" sz="1800" dirty="0" err="1"/>
              <a:t>USt</a:t>
            </a:r>
            <a:r>
              <a:rPr lang="de-AT" sz="1800" dirty="0"/>
              <a:t> berechnet. 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Netto  (100 %)  = 14,39	/ 100</a:t>
            </a:r>
          </a:p>
          <a:p>
            <a:pPr marL="0" indent="0">
              <a:buNone/>
            </a:pPr>
            <a:r>
              <a:rPr lang="de-AT" sz="1800" dirty="0"/>
              <a:t>Brutto (120 %)  = ?		* 120 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14,39 / 100 = 0,1439</a:t>
            </a:r>
          </a:p>
          <a:p>
            <a:pPr marL="0" indent="0">
              <a:buNone/>
            </a:pPr>
            <a:r>
              <a:rPr lang="de-AT" sz="1800" dirty="0"/>
              <a:t>0,1439 * 120 = 17,27</a:t>
            </a:r>
          </a:p>
          <a:p>
            <a:pPr marL="0" indent="0">
              <a:buNone/>
            </a:pPr>
            <a:r>
              <a:rPr lang="de-AT" sz="1800" dirty="0"/>
              <a:t>Der Bruttopreis beträgt € 17,27.</a:t>
            </a:r>
          </a:p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3588" y="2798088"/>
            <a:ext cx="4971516" cy="3440787"/>
          </a:xfrm>
          <a:ln w="28575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sz="2000" dirty="0"/>
              <a:t>Eine</a:t>
            </a:r>
            <a:r>
              <a:rPr lang="de-AT" sz="2000" dirty="0">
                <a:solidFill>
                  <a:srgbClr val="0070C0"/>
                </a:solidFill>
              </a:rPr>
              <a:t> weitere Option</a:t>
            </a:r>
            <a:r>
              <a:rPr lang="de-AT" sz="2000" dirty="0"/>
              <a:t> zur Berechnung des Bruttopreises ist mithilfe der Formel: </a:t>
            </a:r>
          </a:p>
          <a:p>
            <a:pPr marL="0" indent="0">
              <a:buNone/>
            </a:pPr>
            <a:endParaRPr lang="de-AT" sz="1900" dirty="0"/>
          </a:p>
          <a:p>
            <a:pPr marL="0" indent="0">
              <a:buNone/>
            </a:pPr>
            <a:r>
              <a:rPr lang="de-AT" sz="1900" dirty="0"/>
              <a:t>     14,39 * 120                </a:t>
            </a:r>
          </a:p>
          <a:p>
            <a:pPr marL="0" indent="0">
              <a:buNone/>
            </a:pPr>
            <a:r>
              <a:rPr lang="de-AT" sz="1900" dirty="0"/>
              <a:t>             100                               </a:t>
            </a:r>
          </a:p>
          <a:p>
            <a:pPr marL="0" indent="0">
              <a:buNone/>
            </a:pPr>
            <a:endParaRPr lang="de-AT" sz="1900" dirty="0"/>
          </a:p>
          <a:p>
            <a:pPr marL="0" indent="0">
              <a:buNone/>
            </a:pPr>
            <a:r>
              <a:rPr lang="de-AT" sz="1900" dirty="0"/>
              <a:t>Netto	14,39</a:t>
            </a:r>
          </a:p>
          <a:p>
            <a:pPr marL="0" indent="0">
              <a:buNone/>
            </a:pPr>
            <a:r>
              <a:rPr lang="de-DE" sz="2000" dirty="0"/>
              <a:t>– </a:t>
            </a:r>
            <a:r>
              <a:rPr lang="de-AT" sz="1900" dirty="0" err="1"/>
              <a:t>USt</a:t>
            </a:r>
            <a:r>
              <a:rPr lang="de-AT" sz="1900" dirty="0"/>
              <a:t>	   2,88</a:t>
            </a:r>
          </a:p>
          <a:p>
            <a:pPr marL="0" indent="0">
              <a:buNone/>
            </a:pPr>
            <a:r>
              <a:rPr lang="de-AT" sz="1900" dirty="0"/>
              <a:t>Brutto	17,27</a:t>
            </a:r>
          </a:p>
          <a:p>
            <a:pPr marL="0" indent="0">
              <a:buNone/>
            </a:pPr>
            <a:r>
              <a:rPr lang="de-AT" sz="1900" dirty="0"/>
              <a:t>Der Bruttopreis beträgt € 17,27</a:t>
            </a:r>
            <a:r>
              <a:rPr lang="de-AT" sz="2100" dirty="0"/>
              <a:t>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E0533-DB7D-449C-8AB9-F3F75315A0C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6</a:t>
            </a:fld>
            <a:endParaRPr lang="de-AT" dirty="0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5BC855C9-6C82-B5C7-0488-7F61598B1CE4}"/>
              </a:ext>
            </a:extLst>
          </p:cNvPr>
          <p:cNvCxnSpPr>
            <a:cxnSpLocks/>
          </p:cNvCxnSpPr>
          <p:nvPr/>
        </p:nvCxnSpPr>
        <p:spPr>
          <a:xfrm>
            <a:off x="6562725" y="4011808"/>
            <a:ext cx="15906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438E10B3-CC0F-9193-F70D-2E354B97DAF3}"/>
              </a:ext>
            </a:extLst>
          </p:cNvPr>
          <p:cNvSpPr txBox="1"/>
          <p:nvPr/>
        </p:nvSpPr>
        <p:spPr>
          <a:xfrm>
            <a:off x="9745609" y="3825693"/>
            <a:ext cx="136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latin typeface="Source Sans Pro" panose="020B0503030403020204" pitchFamily="34" charset="0"/>
                <a:ea typeface="Source Sans Pro" panose="020B0503030403020204" pitchFamily="34" charset="0"/>
              </a:rPr>
              <a:t>= 17,27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8F4D7FE-34AD-DC59-E533-FD01DE128DAC}"/>
              </a:ext>
            </a:extLst>
          </p:cNvPr>
          <p:cNvCxnSpPr>
            <a:cxnSpLocks/>
          </p:cNvCxnSpPr>
          <p:nvPr/>
        </p:nvCxnSpPr>
        <p:spPr>
          <a:xfrm flipV="1">
            <a:off x="7502658" y="3736616"/>
            <a:ext cx="372962" cy="2299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2939040-13B0-B78A-127C-9CD5E26F781D}"/>
              </a:ext>
            </a:extLst>
          </p:cNvPr>
          <p:cNvCxnSpPr/>
          <p:nvPr/>
        </p:nvCxnSpPr>
        <p:spPr>
          <a:xfrm flipH="1">
            <a:off x="7174952" y="4089642"/>
            <a:ext cx="262890" cy="283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2610D324-B9B0-2F9F-7D6F-05C228DC5D62}"/>
              </a:ext>
            </a:extLst>
          </p:cNvPr>
          <p:cNvSpPr txBox="1"/>
          <p:nvPr/>
        </p:nvSpPr>
        <p:spPr>
          <a:xfrm>
            <a:off x="7911648" y="3551950"/>
            <a:ext cx="53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1,2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C1BE300-C5D2-5E01-36B4-8D4BC6D730AA}"/>
              </a:ext>
            </a:extLst>
          </p:cNvPr>
          <p:cNvSpPr txBox="1"/>
          <p:nvPr/>
        </p:nvSpPr>
        <p:spPr>
          <a:xfrm>
            <a:off x="7484101" y="4137599"/>
            <a:ext cx="405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DCD20DD-CA3D-AF26-B675-72E8EB8BBE07}"/>
              </a:ext>
            </a:extLst>
          </p:cNvPr>
          <p:cNvSpPr txBox="1"/>
          <p:nvPr/>
        </p:nvSpPr>
        <p:spPr>
          <a:xfrm>
            <a:off x="8344199" y="3825693"/>
            <a:ext cx="1557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latin typeface="Source Sans Pro" panose="020B0503030403020204" pitchFamily="34" charset="0"/>
                <a:ea typeface="Source Sans Pro" panose="020B0503030403020204" pitchFamily="34" charset="0"/>
              </a:rPr>
              <a:t>= 14,39 * 1,2 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522B7C9-65EC-C2F5-3527-07284F992A08}"/>
              </a:ext>
            </a:extLst>
          </p:cNvPr>
          <p:cNvCxnSpPr>
            <a:cxnSpLocks/>
          </p:cNvCxnSpPr>
          <p:nvPr/>
        </p:nvCxnSpPr>
        <p:spPr>
          <a:xfrm>
            <a:off x="6562725" y="5444490"/>
            <a:ext cx="15906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77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Nettopreis berechnen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7" y="2073285"/>
            <a:ext cx="11088227" cy="505360"/>
          </a:xfrm>
        </p:spPr>
        <p:txBody>
          <a:bodyPr>
            <a:noAutofit/>
          </a:bodyPr>
          <a:lstStyle/>
          <a:p>
            <a:r>
              <a:rPr lang="de-DE" dirty="0"/>
              <a:t>Beispiel: Ein Schlüssel kostet inklusive </a:t>
            </a:r>
            <a:r>
              <a:rPr lang="de-DE" dirty="0" err="1"/>
              <a:t>USt</a:t>
            </a:r>
            <a:r>
              <a:rPr lang="de-DE" dirty="0"/>
              <a:t> € 97,93. Die Umsatzsteuer beträgt 20 %.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5343" y="2783614"/>
            <a:ext cx="4979623" cy="3558262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AT" sz="2100" dirty="0">
                <a:solidFill>
                  <a:srgbClr val="0070C0"/>
                </a:solidFill>
              </a:rPr>
              <a:t>Variante 1: </a:t>
            </a:r>
          </a:p>
          <a:p>
            <a:pPr marL="0" indent="0">
              <a:buNone/>
            </a:pPr>
            <a:endParaRPr lang="de-AT" sz="23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AT" sz="2100" dirty="0"/>
              <a:t>Brutto (120 %) = 97,93       / 120</a:t>
            </a:r>
          </a:p>
          <a:p>
            <a:pPr marL="0" indent="0">
              <a:buNone/>
            </a:pPr>
            <a:r>
              <a:rPr lang="de-AT" sz="2100" dirty="0" err="1"/>
              <a:t>USt</a:t>
            </a:r>
            <a:r>
              <a:rPr lang="de-AT" sz="2100" dirty="0"/>
              <a:t> (20 %)          = ?	              * 20 </a:t>
            </a:r>
          </a:p>
          <a:p>
            <a:pPr marL="0" indent="0">
              <a:buNone/>
            </a:pPr>
            <a:endParaRPr lang="de-AT" sz="2100" dirty="0"/>
          </a:p>
          <a:p>
            <a:pPr marL="0" indent="0">
              <a:buNone/>
            </a:pPr>
            <a:r>
              <a:rPr lang="de-AT" sz="2100" dirty="0"/>
              <a:t>97,93 / 120 = 0,816</a:t>
            </a:r>
          </a:p>
          <a:p>
            <a:pPr marL="0" indent="0">
              <a:buNone/>
            </a:pPr>
            <a:r>
              <a:rPr lang="de-AT" sz="2100" dirty="0"/>
              <a:t>0,1439 * 20 = 16,32</a:t>
            </a:r>
          </a:p>
          <a:p>
            <a:pPr marL="0" indent="0">
              <a:buNone/>
            </a:pPr>
            <a:endParaRPr lang="de-AT" sz="2300" dirty="0"/>
          </a:p>
          <a:p>
            <a:pPr marL="0" indent="0">
              <a:buNone/>
            </a:pPr>
            <a:r>
              <a:rPr lang="de-AT" sz="2100" dirty="0"/>
              <a:t>Brutto	97,93</a:t>
            </a:r>
          </a:p>
          <a:p>
            <a:pPr marL="0" indent="0">
              <a:buNone/>
            </a:pPr>
            <a:r>
              <a:rPr lang="de-DE" sz="2400" dirty="0"/>
              <a:t>– </a:t>
            </a:r>
            <a:r>
              <a:rPr lang="de-AT" sz="2100" dirty="0" err="1"/>
              <a:t>USt</a:t>
            </a:r>
            <a:r>
              <a:rPr lang="de-AT" sz="2100" dirty="0"/>
              <a:t> 	16,32</a:t>
            </a:r>
          </a:p>
          <a:p>
            <a:pPr marL="0" indent="0">
              <a:buNone/>
            </a:pPr>
            <a:r>
              <a:rPr lang="de-AT" sz="2100" dirty="0"/>
              <a:t>Netto	81,61</a:t>
            </a:r>
          </a:p>
          <a:p>
            <a:pPr>
              <a:buFontTx/>
              <a:buChar char="-"/>
            </a:pP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3588" y="2798088"/>
            <a:ext cx="4971516" cy="3558262"/>
          </a:xfrm>
          <a:ln w="28575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sz="2000" dirty="0"/>
              <a:t>Eine</a:t>
            </a:r>
            <a:r>
              <a:rPr lang="de-AT" sz="2000" dirty="0">
                <a:solidFill>
                  <a:srgbClr val="0070C0"/>
                </a:solidFill>
              </a:rPr>
              <a:t> weitere Option</a:t>
            </a:r>
            <a:r>
              <a:rPr lang="de-AT" sz="2000" dirty="0"/>
              <a:t> zur Berechnung des Nettopreises ist mithilfe der Formel: </a:t>
            </a:r>
          </a:p>
          <a:p>
            <a:pPr marL="0" indent="0">
              <a:buNone/>
            </a:pPr>
            <a:endParaRPr lang="de-AT" sz="2100" dirty="0"/>
          </a:p>
          <a:p>
            <a:pPr marL="0" indent="0">
              <a:buNone/>
            </a:pPr>
            <a:r>
              <a:rPr lang="de-AT" sz="2100" dirty="0"/>
              <a:t>  97,93 * 20                       	97,93</a:t>
            </a:r>
          </a:p>
          <a:p>
            <a:pPr marL="0" indent="0">
              <a:buNone/>
            </a:pPr>
            <a:r>
              <a:rPr lang="de-AT" sz="2100" dirty="0"/>
              <a:t>         120                                           6</a:t>
            </a:r>
          </a:p>
          <a:p>
            <a:pPr marL="0" indent="0">
              <a:buNone/>
            </a:pPr>
            <a:endParaRPr lang="de-AT" sz="2100" dirty="0"/>
          </a:p>
          <a:p>
            <a:pPr marL="0" indent="0">
              <a:buNone/>
            </a:pPr>
            <a:r>
              <a:rPr lang="de-AT" sz="1900" dirty="0"/>
              <a:t>Brutto	97,93</a:t>
            </a:r>
          </a:p>
          <a:p>
            <a:pPr marL="0" indent="0">
              <a:buNone/>
            </a:pPr>
            <a:r>
              <a:rPr lang="de-DE" sz="2000" dirty="0"/>
              <a:t>– </a:t>
            </a:r>
            <a:r>
              <a:rPr lang="de-AT" sz="1900" dirty="0" err="1"/>
              <a:t>USt</a:t>
            </a:r>
            <a:r>
              <a:rPr lang="de-AT" sz="1900" dirty="0"/>
              <a:t> 	16,32</a:t>
            </a:r>
          </a:p>
          <a:p>
            <a:pPr marL="0" indent="0">
              <a:buNone/>
            </a:pPr>
            <a:r>
              <a:rPr lang="de-AT" sz="1900" dirty="0"/>
              <a:t>Netto	81,61</a:t>
            </a:r>
          </a:p>
          <a:p>
            <a:pPr marL="0" indent="0">
              <a:buNone/>
            </a:pPr>
            <a:r>
              <a:rPr lang="de-AT" sz="1900" dirty="0"/>
              <a:t>Der Nettopreis beträgt € 81,61.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E0533-DB7D-449C-8AB9-F3F75315A0C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7</a:t>
            </a:fld>
            <a:endParaRPr lang="de-AT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8B180E48-EB13-D858-EB8D-A83B25D0A1E9}"/>
              </a:ext>
            </a:extLst>
          </p:cNvPr>
          <p:cNvCxnSpPr>
            <a:cxnSpLocks/>
          </p:cNvCxnSpPr>
          <p:nvPr/>
        </p:nvCxnSpPr>
        <p:spPr>
          <a:xfrm>
            <a:off x="1068713" y="5979795"/>
            <a:ext cx="155066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5BC855C9-6C82-B5C7-0488-7F61598B1CE4}"/>
              </a:ext>
            </a:extLst>
          </p:cNvPr>
          <p:cNvCxnSpPr>
            <a:cxnSpLocks/>
          </p:cNvCxnSpPr>
          <p:nvPr/>
        </p:nvCxnSpPr>
        <p:spPr>
          <a:xfrm>
            <a:off x="6618424" y="4042433"/>
            <a:ext cx="116869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438E10B3-CC0F-9193-F70D-2E354B97DAF3}"/>
              </a:ext>
            </a:extLst>
          </p:cNvPr>
          <p:cNvSpPr txBox="1"/>
          <p:nvPr/>
        </p:nvSpPr>
        <p:spPr>
          <a:xfrm>
            <a:off x="10316113" y="3782197"/>
            <a:ext cx="1037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latin typeface="Source Sans Pro" panose="020B0503030403020204" pitchFamily="34" charset="0"/>
                <a:ea typeface="Source Sans Pro" panose="020B0503030403020204" pitchFamily="34" charset="0"/>
              </a:rPr>
              <a:t>= 16,32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8F4D7FE-34AD-DC59-E533-FD01DE128DAC}"/>
              </a:ext>
            </a:extLst>
          </p:cNvPr>
          <p:cNvCxnSpPr>
            <a:cxnSpLocks/>
          </p:cNvCxnSpPr>
          <p:nvPr/>
        </p:nvCxnSpPr>
        <p:spPr>
          <a:xfrm flipV="1">
            <a:off x="7392083" y="3765800"/>
            <a:ext cx="302724" cy="2540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2939040-13B0-B78A-127C-9CD5E26F781D}"/>
              </a:ext>
            </a:extLst>
          </p:cNvPr>
          <p:cNvCxnSpPr/>
          <p:nvPr/>
        </p:nvCxnSpPr>
        <p:spPr>
          <a:xfrm flipH="1">
            <a:off x="7041238" y="4114526"/>
            <a:ext cx="262890" cy="283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2610D324-B9B0-2F9F-7D6F-05C228DC5D62}"/>
              </a:ext>
            </a:extLst>
          </p:cNvPr>
          <p:cNvSpPr txBox="1"/>
          <p:nvPr/>
        </p:nvSpPr>
        <p:spPr>
          <a:xfrm>
            <a:off x="7787121" y="3581134"/>
            <a:ext cx="53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C1BE300-C5D2-5E01-36B4-8D4BC6D730AA}"/>
              </a:ext>
            </a:extLst>
          </p:cNvPr>
          <p:cNvSpPr txBox="1"/>
          <p:nvPr/>
        </p:nvSpPr>
        <p:spPr>
          <a:xfrm>
            <a:off x="7381722" y="4239338"/>
            <a:ext cx="405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DCD20DD-CA3D-AF26-B675-72E8EB8BBE07}"/>
              </a:ext>
            </a:extLst>
          </p:cNvPr>
          <p:cNvSpPr txBox="1"/>
          <p:nvPr/>
        </p:nvSpPr>
        <p:spPr>
          <a:xfrm>
            <a:off x="8486333" y="3785768"/>
            <a:ext cx="376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= </a:t>
            </a: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6E33B4FC-6336-2D0D-CA55-73BBD884B7B9}"/>
              </a:ext>
            </a:extLst>
          </p:cNvPr>
          <p:cNvCxnSpPr>
            <a:cxnSpLocks/>
          </p:cNvCxnSpPr>
          <p:nvPr/>
        </p:nvCxnSpPr>
        <p:spPr>
          <a:xfrm flipV="1">
            <a:off x="9100695" y="4042433"/>
            <a:ext cx="941662" cy="83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522B7C9-65EC-C2F5-3527-07284F992A08}"/>
              </a:ext>
            </a:extLst>
          </p:cNvPr>
          <p:cNvCxnSpPr>
            <a:cxnSpLocks/>
          </p:cNvCxnSpPr>
          <p:nvPr/>
        </p:nvCxnSpPr>
        <p:spPr>
          <a:xfrm>
            <a:off x="6543675" y="5513070"/>
            <a:ext cx="160972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686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Nettopreis berechnen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7" y="2073285"/>
            <a:ext cx="11029861" cy="505360"/>
          </a:xfrm>
        </p:spPr>
        <p:txBody>
          <a:bodyPr>
            <a:noAutofit/>
          </a:bodyPr>
          <a:lstStyle/>
          <a:p>
            <a:r>
              <a:rPr lang="de-DE" dirty="0"/>
              <a:t>Beispiel: Ein Schlüssel kostet inklusive </a:t>
            </a:r>
            <a:r>
              <a:rPr lang="de-DE" dirty="0" err="1"/>
              <a:t>USt</a:t>
            </a:r>
            <a:r>
              <a:rPr lang="de-DE" dirty="0"/>
              <a:t> € 97,93. Die Umsatzsteuer beträgt 20 %.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5343" y="2783614"/>
            <a:ext cx="4979623" cy="3350486"/>
          </a:xfrm>
          <a:ln w="28575"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AT" dirty="0">
                <a:solidFill>
                  <a:srgbClr val="0070C0"/>
                </a:solidFill>
              </a:rPr>
              <a:t>Variante 2: </a:t>
            </a:r>
            <a:r>
              <a:rPr lang="de-DE" dirty="0"/>
              <a:t>Der Nettopreis wird ohne Ermittlung der </a:t>
            </a:r>
            <a:r>
              <a:rPr lang="de-DE" dirty="0" err="1"/>
              <a:t>USt</a:t>
            </a:r>
            <a:r>
              <a:rPr lang="de-DE" dirty="0"/>
              <a:t> berechnet.</a:t>
            </a:r>
            <a:endParaRPr lang="de-A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AT" dirty="0"/>
              <a:t>Brutto  (120 %)       = 97,93                  / 120</a:t>
            </a:r>
          </a:p>
          <a:p>
            <a:pPr marL="0" indent="0">
              <a:buNone/>
            </a:pPr>
            <a:r>
              <a:rPr lang="de-AT" dirty="0"/>
              <a:t>Netto  (100 %)        = ?	            * 20 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97,93 / 120 = 0,816</a:t>
            </a:r>
          </a:p>
          <a:p>
            <a:pPr marL="0" indent="0">
              <a:buNone/>
            </a:pPr>
            <a:r>
              <a:rPr lang="de-AT" dirty="0"/>
              <a:t>0,8161 * 100 = 81,61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Brutto      97,93</a:t>
            </a:r>
          </a:p>
          <a:p>
            <a:pPr marL="0" indent="0">
              <a:buNone/>
            </a:pPr>
            <a:r>
              <a:rPr lang="de-DE" dirty="0"/>
              <a:t>– </a:t>
            </a:r>
            <a:r>
              <a:rPr lang="de-AT" dirty="0" err="1"/>
              <a:t>USt</a:t>
            </a:r>
            <a:r>
              <a:rPr lang="de-AT" dirty="0"/>
              <a:t>        16,32</a:t>
            </a:r>
          </a:p>
          <a:p>
            <a:pPr marL="0" indent="0">
              <a:buNone/>
            </a:pPr>
            <a:r>
              <a:rPr lang="de-AT" dirty="0"/>
              <a:t>Netto        81,61</a:t>
            </a:r>
          </a:p>
          <a:p>
            <a:pPr>
              <a:buFontTx/>
              <a:buChar char="-"/>
            </a:pP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3588" y="2798088"/>
            <a:ext cx="4971516" cy="333601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1800" dirty="0"/>
              <a:t>Eine</a:t>
            </a:r>
            <a:r>
              <a:rPr lang="de-AT" sz="1800" dirty="0">
                <a:solidFill>
                  <a:srgbClr val="0070C0"/>
                </a:solidFill>
              </a:rPr>
              <a:t> einfache Option </a:t>
            </a:r>
            <a:r>
              <a:rPr lang="de-AT" sz="1800" dirty="0"/>
              <a:t>zur Berechnung des Nettopreises ist: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  97,93 * 100                97,93</a:t>
            </a:r>
          </a:p>
          <a:p>
            <a:pPr marL="0" indent="0">
              <a:buNone/>
            </a:pPr>
            <a:r>
              <a:rPr lang="de-AT" sz="1800" dirty="0"/>
              <a:t>           120                        1,2</a:t>
            </a:r>
          </a:p>
          <a:p>
            <a:pPr marL="0" indent="0">
              <a:buNone/>
            </a:pPr>
            <a:endParaRPr lang="de-AT" sz="1800" dirty="0"/>
          </a:p>
          <a:p>
            <a:pPr marL="0" indent="0">
              <a:buNone/>
            </a:pPr>
            <a:r>
              <a:rPr lang="de-AT" sz="1800" dirty="0"/>
              <a:t>Der Nettopreis beträgt € 81,61.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E0533-DB7D-449C-8AB9-F3F75315A0CD}" type="datetime4">
              <a:rPr lang="de-DE" smtClean="0"/>
              <a:t>22. Dezember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  <a:br>
              <a:rPr lang="de-DE" dirty="0"/>
            </a:br>
            <a:r>
              <a:rPr lang="de-DE" dirty="0"/>
              <a:t>Autorin: Astrid Rammel, </a:t>
            </a:r>
            <a:r>
              <a:rPr lang="de-DE" dirty="0" err="1"/>
              <a:t>BSc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8</a:t>
            </a:fld>
            <a:endParaRPr lang="de-AT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8B180E48-EB13-D858-EB8D-A83B25D0A1E9}"/>
              </a:ext>
            </a:extLst>
          </p:cNvPr>
          <p:cNvCxnSpPr>
            <a:cxnSpLocks/>
          </p:cNvCxnSpPr>
          <p:nvPr/>
        </p:nvCxnSpPr>
        <p:spPr>
          <a:xfrm>
            <a:off x="1085850" y="5806440"/>
            <a:ext cx="147286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5BC855C9-6C82-B5C7-0488-7F61598B1CE4}"/>
              </a:ext>
            </a:extLst>
          </p:cNvPr>
          <p:cNvCxnSpPr>
            <a:cxnSpLocks/>
          </p:cNvCxnSpPr>
          <p:nvPr/>
        </p:nvCxnSpPr>
        <p:spPr>
          <a:xfrm flipV="1">
            <a:off x="6629400" y="4153510"/>
            <a:ext cx="1105250" cy="66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438E10B3-CC0F-9193-F70D-2E354B97DAF3}"/>
              </a:ext>
            </a:extLst>
          </p:cNvPr>
          <p:cNvSpPr txBox="1"/>
          <p:nvPr/>
        </p:nvSpPr>
        <p:spPr>
          <a:xfrm>
            <a:off x="9251017" y="3988567"/>
            <a:ext cx="1283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latin typeface="Source Sans Pro" panose="020B0503030403020204" pitchFamily="34" charset="0"/>
                <a:ea typeface="Source Sans Pro" panose="020B0503030403020204" pitchFamily="34" charset="0"/>
              </a:rPr>
              <a:t>= 81,61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8F4D7FE-34AD-DC59-E533-FD01DE128DAC}"/>
              </a:ext>
            </a:extLst>
          </p:cNvPr>
          <p:cNvCxnSpPr>
            <a:cxnSpLocks/>
          </p:cNvCxnSpPr>
          <p:nvPr/>
        </p:nvCxnSpPr>
        <p:spPr>
          <a:xfrm flipV="1">
            <a:off x="7385450" y="3826920"/>
            <a:ext cx="318720" cy="2154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2939040-13B0-B78A-127C-9CD5E26F781D}"/>
              </a:ext>
            </a:extLst>
          </p:cNvPr>
          <p:cNvCxnSpPr/>
          <p:nvPr/>
        </p:nvCxnSpPr>
        <p:spPr>
          <a:xfrm flipH="1">
            <a:off x="7122560" y="4212923"/>
            <a:ext cx="262890" cy="283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2610D324-B9B0-2F9F-7D6F-05C228DC5D62}"/>
              </a:ext>
            </a:extLst>
          </p:cNvPr>
          <p:cNvSpPr txBox="1"/>
          <p:nvPr/>
        </p:nvSpPr>
        <p:spPr>
          <a:xfrm>
            <a:off x="7748033" y="3656990"/>
            <a:ext cx="26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C1BE300-C5D2-5E01-36B4-8D4BC6D730AA}"/>
              </a:ext>
            </a:extLst>
          </p:cNvPr>
          <p:cNvSpPr txBox="1"/>
          <p:nvPr/>
        </p:nvSpPr>
        <p:spPr>
          <a:xfrm>
            <a:off x="7445848" y="4357899"/>
            <a:ext cx="577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rgbClr val="FF0000"/>
                </a:solidFill>
              </a:rPr>
              <a:t>1,2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DCD20DD-CA3D-AF26-B675-72E8EB8BBE07}"/>
              </a:ext>
            </a:extLst>
          </p:cNvPr>
          <p:cNvSpPr txBox="1"/>
          <p:nvPr/>
        </p:nvSpPr>
        <p:spPr>
          <a:xfrm>
            <a:off x="7904072" y="3874908"/>
            <a:ext cx="376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latin typeface="Source Sans Pro" panose="020B0503030403020204" pitchFamily="34" charset="0"/>
                <a:ea typeface="Source Sans Pro" panose="020B0503030403020204" pitchFamily="34" charset="0"/>
              </a:rPr>
              <a:t>=</a:t>
            </a:r>
            <a:r>
              <a:rPr lang="de-AT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6E33B4FC-6336-2D0D-CA55-73BBD884B7B9}"/>
              </a:ext>
            </a:extLst>
          </p:cNvPr>
          <p:cNvCxnSpPr>
            <a:cxnSpLocks/>
          </p:cNvCxnSpPr>
          <p:nvPr/>
        </p:nvCxnSpPr>
        <p:spPr>
          <a:xfrm>
            <a:off x="8256727" y="4179331"/>
            <a:ext cx="8779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495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631</Words>
  <Application>Microsoft Office PowerPoint</Application>
  <PresentationFormat>Breitbild</PresentationFormat>
  <Paragraphs>159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Calibri</vt:lpstr>
      <vt:lpstr>Source Sans Pro</vt:lpstr>
      <vt:lpstr>Source Sans Pro Black</vt:lpstr>
      <vt:lpstr>Source Sans Pro ExtraLight</vt:lpstr>
      <vt:lpstr>Source Sans Pro Semibold</vt:lpstr>
      <vt:lpstr>Verdana</vt:lpstr>
      <vt:lpstr>Office</vt:lpstr>
      <vt:lpstr>Die Umsatzsteuer  Vom Bruttopreis zum Nettopreis </vt:lpstr>
      <vt:lpstr>Umsatzsteuer berechnen</vt:lpstr>
      <vt:lpstr>Brutto </vt:lpstr>
      <vt:lpstr>Umsatzsteuerbetrag berechnen</vt:lpstr>
      <vt:lpstr>Bruttopreis berechnen </vt:lpstr>
      <vt:lpstr>Bruttopreis berechnen </vt:lpstr>
      <vt:lpstr>Nettopreis berechnen</vt:lpstr>
      <vt:lpstr>Nettopreis berechnen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Höfferer</dc:creator>
  <cp:lastModifiedBy>Petra Salzer</cp:lastModifiedBy>
  <cp:revision>64</cp:revision>
  <dcterms:created xsi:type="dcterms:W3CDTF">2020-01-08T08:28:51Z</dcterms:created>
  <dcterms:modified xsi:type="dcterms:W3CDTF">2023-12-22T10:47:31Z</dcterms:modified>
</cp:coreProperties>
</file>