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4" r:id="rId3"/>
    <p:sldId id="267" r:id="rId4"/>
    <p:sldId id="268" r:id="rId5"/>
    <p:sldId id="265" r:id="rId6"/>
    <p:sldId id="269" r:id="rId7"/>
    <p:sldId id="273" r:id="rId8"/>
    <p:sldId id="274" r:id="rId9"/>
    <p:sldId id="275" r:id="rId10"/>
    <p:sldId id="276" r:id="rId11"/>
    <p:sldId id="277" r:id="rId12"/>
    <p:sldId id="278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1B72"/>
    <a:srgbClr val="00A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74" autoAdjust="0"/>
  </p:normalViewPr>
  <p:slideViewPr>
    <p:cSldViewPr snapToGrid="0">
      <p:cViewPr varScale="1">
        <p:scale>
          <a:sx n="101" d="100"/>
          <a:sy n="101" d="100"/>
        </p:scale>
        <p:origin x="138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F25FE3E4-F141-4A56-B16C-1C335D0369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190B4DB-028A-4EFE-A4D8-6263BF2EF5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5C947-ED67-4F92-9400-31439525D99F}" type="datetimeFigureOut">
              <a:rPr lang="de-AT" smtClean="0"/>
              <a:t>14.03.2024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4B91B70-DD89-4A41-99CA-D29B873E8D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WissenPlus | Jänner 2020 © LERNEN WILL MEHR! Autorin: Mag. Vorname Nachname</a:t>
            </a:r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EF36FD1-C9C3-4000-8D45-04474A21C0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7EF492-31B7-42E0-AAE7-12349A0A81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9878079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CE35C-99E4-4BBA-9F4D-EADFC8F046A0}" type="datetimeFigureOut">
              <a:rPr lang="de-AT" smtClean="0"/>
              <a:t>14.03.2024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WissenPlus | Jänner 2020 © LERNEN WILL MEHR! Autorin: Mag. Vorname Nachname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DCA7E-5E44-48B0-AFE9-1334790AEAF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0136604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WissenPlus | Jänner 2020 © LERNEN WILL MEHR! Autorin: Mag. Vorname Nachname</a:t>
            </a: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ADCA7E-5E44-48B0-AFE9-1334790AEAF5}" type="slidenum">
              <a:rPr lang="de-AT" smtClean="0"/>
              <a:t>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88554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WissenPlus | Jänner 2020 © LERNEN WILL MEHR! Autorin: Mag. Vorname Nachname</a:t>
            </a: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ADCA7E-5E44-48B0-AFE9-1334790AEAF5}" type="slidenum">
              <a:rPr lang="de-AT" smtClean="0"/>
              <a:t>9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49564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WissenPlus | Jänner 2020 © LERNEN WILL MEHR! Autorin: Mag. Vorname Nachname</a:t>
            </a: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ADCA7E-5E44-48B0-AFE9-1334790AEAF5}" type="slidenum">
              <a:rPr lang="de-AT" smtClean="0"/>
              <a:t>10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5984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WissenPlus | Jänner 2020 © LERNEN WILL MEHR! Autorin: Mag. Vorname Nachname</a:t>
            </a: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ADCA7E-5E44-48B0-AFE9-1334790AEAF5}" type="slidenum">
              <a:rPr lang="de-AT" smtClean="0"/>
              <a:t>11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23509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WissenPlus | Jänner 2020 © LERNEN WILL MEHR! Autorin: Mag. Vorname Nachname</a:t>
            </a: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ADCA7E-5E44-48B0-AFE9-1334790AEAF5}" type="slidenum">
              <a:rPr lang="de-AT" smtClean="0"/>
              <a:t>12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4161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D9C8F5-21A3-40E8-B62F-288A0A66D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901869" cy="2387600"/>
          </a:xfrm>
        </p:spPr>
        <p:txBody>
          <a:bodyPr anchor="b"/>
          <a:lstStyle>
            <a:lvl1pPr algn="ctr">
              <a:defRPr sz="6000">
                <a:latin typeface="Source Sans Pro Black" panose="020B0803030403020204" pitchFamily="34" charset="0"/>
                <a:ea typeface="Source Sans Pro Black" panose="020B0803030403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8EAB818-BAE9-4FDF-A7B5-17F736B6E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890186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A2E813-76DC-4628-95E3-A32291D89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95B55F8C-6501-4C5C-B174-CB5E94A5D12E}" type="datetime4">
              <a:rPr lang="de-DE" smtClean="0"/>
              <a:pPr/>
              <a:t>14. März 2024</a:t>
            </a:fld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6189D9-1A14-4F1A-BAD3-B6D51EDFF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Titel © Hölzel Verlag</a:t>
            </a:r>
            <a:br>
              <a:rPr lang="de-DE"/>
            </a:br>
            <a:r>
              <a:rPr lang="de-DE"/>
              <a:t>Autorin: Mag. Vorname Nachname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6C897D-A887-4E84-94DA-DEA9586E3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37244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8F6521-E070-4141-AA17-191F3063E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26731CBF-DB3A-4A8D-A8BC-089C24BD0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99A39F3F-8C9F-42B4-9C10-A87D8C649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1F92-EA47-4C51-A29A-B8AB4EF3E94C}" type="datetime4">
              <a:rPr lang="de-DE" smtClean="0"/>
              <a:t>14. März 2024</a:t>
            </a:fld>
            <a:endParaRPr lang="de-AT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E9C27D9B-7FA9-4813-A74D-7694D6924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Titel © Hölzel Verlag</a:t>
            </a:r>
            <a:br>
              <a:rPr lang="de-DE" dirty="0"/>
            </a:br>
            <a:r>
              <a:rPr lang="de-DE" dirty="0"/>
              <a:t>Autorin: Mag. Vorname Nachname</a:t>
            </a:r>
            <a:endParaRPr lang="de-AT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A716E663-7A53-4D95-AF72-26DD27211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422431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C358FD-2ACE-4E8E-9321-20B90F8C7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9568382" cy="2852737"/>
          </a:xfrm>
        </p:spPr>
        <p:txBody>
          <a:bodyPr anchor="b"/>
          <a:lstStyle>
            <a:lvl1pPr>
              <a:defRPr sz="6000">
                <a:latin typeface="Source Sans Pro Black" panose="020B0803030403020204" pitchFamily="34" charset="0"/>
                <a:ea typeface="Source Sans Pro Black" panose="020B0803030403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66F5635-F64F-4711-BEDD-164723D2F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30332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18D8BC-984E-4744-B07C-12C2A809C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AA6ADE-C63F-45CA-B8F8-F7C5F04E84C3}" type="datetime4">
              <a:rPr lang="de-DE" smtClean="0"/>
              <a:t>14. März 2024</a:t>
            </a:fld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BD1691-C3EB-4781-9018-58D9BAC70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Titel © Hölzel Verlag</a:t>
            </a:r>
            <a:br>
              <a:rPr lang="de-DE" dirty="0"/>
            </a:br>
            <a:r>
              <a:rPr lang="de-DE" dirty="0"/>
              <a:t>Autorin: Mag. Vorname Nachname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BB2ED1-83F4-4665-8F80-23BBB8A1E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38485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0601CE-CDBD-419C-BAE4-C9C79DAC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270563-E777-4902-BAED-8465F53F61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43304" y="1991169"/>
            <a:ext cx="4937333" cy="4185794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E54272-2D9D-410A-A265-63A86E503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04040" y="2001679"/>
            <a:ext cx="4937333" cy="4185793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C58A8758-D75A-42FA-9433-2E7F6F100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A9661F92-EA47-4C51-A29A-B8AB4EF3E94C}" type="datetime4">
              <a:rPr lang="de-DE" smtClean="0"/>
              <a:pPr/>
              <a:t>14. März 2024</a:t>
            </a:fld>
            <a:endParaRPr lang="de-AT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1FD6ACBA-842C-422B-96BA-14672555A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Titel © Hölzel Verlag</a:t>
            </a:r>
            <a:br>
              <a:rPr lang="de-DE"/>
            </a:br>
            <a:r>
              <a:rPr lang="de-DE"/>
              <a:t>Autorin: Mag. Vorname Nachname</a:t>
            </a:r>
            <a:endParaRPr lang="de-AT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27554C38-8847-4DAD-B297-CD043009E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85388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3E91D2-35F6-4B52-A5A8-EF6C25ACB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868" y="994156"/>
            <a:ext cx="9551898" cy="1022351"/>
          </a:xfrm>
        </p:spPr>
        <p:txBody>
          <a:bodyPr/>
          <a:lstStyle>
            <a:lvl1pPr>
              <a:defRPr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A22191-03DB-410F-B375-7766DC99C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4888" y="2073285"/>
            <a:ext cx="4979623" cy="505360"/>
          </a:xfrm>
        </p:spPr>
        <p:txBody>
          <a:bodyPr anchor="b"/>
          <a:lstStyle>
            <a:lvl1pPr marL="0" indent="0">
              <a:buNone/>
              <a:defRPr sz="2400" b="0"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30075B-011B-4C88-919A-E773FD8AA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398" y="2755841"/>
            <a:ext cx="4979623" cy="351790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A7555F3-2E0C-4484-8691-344879AA30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04040" y="2062775"/>
            <a:ext cx="4971516" cy="505359"/>
          </a:xfrm>
        </p:spPr>
        <p:txBody>
          <a:bodyPr anchor="b"/>
          <a:lstStyle>
            <a:lvl1pPr marL="0" indent="0">
              <a:buNone/>
              <a:defRPr sz="2400" b="1"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AAD3DEC-249F-433F-A019-12E164E37C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3528" y="2755841"/>
            <a:ext cx="4971516" cy="351790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EA4CF84-DAEF-4D16-A44C-6E35288FE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04A50673-50F7-4089-B21A-5E5E8871A858}" type="datetime4">
              <a:rPr lang="de-DE" smtClean="0"/>
              <a:pPr/>
              <a:t>14. März 2024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B6C6227-866F-41E4-B2A2-892D84EDE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Titel © Hölzel Verlag</a:t>
            </a:r>
            <a:br>
              <a:rPr lang="de-DE"/>
            </a:br>
            <a:r>
              <a:rPr lang="de-DE"/>
              <a:t>Autorin: Mag. Vorname Nachname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B709A2F-5AB2-47D8-B451-5D1D716EC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3808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7899D6-636D-418B-95EA-FCB110375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27A50F7-EC16-454A-BC02-F01232A94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4118F83B-3D50-4F15-904A-78A2ED6A91AF}" type="datetime4">
              <a:rPr lang="de-DE" smtClean="0"/>
              <a:pPr/>
              <a:t>14. März 2024</a:t>
            </a:fld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CA48072-E37A-492B-8FB7-3BB7CB8BE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Titel © Hölzel Verlag</a:t>
            </a:r>
            <a:br>
              <a:rPr lang="de-DE"/>
            </a:br>
            <a:r>
              <a:rPr lang="de-DE"/>
              <a:t>Autorin: Mag. Vorname Nachname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49287E1-8675-4D97-B42A-587FBF294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11645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5F6366-0CCE-4917-90B3-A6A4BB832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48EDF6AA-310C-476A-B25A-59EC41C9628B}" type="datetime4">
              <a:rPr lang="de-DE" smtClean="0"/>
              <a:pPr/>
              <a:t>14. März 2024</a:t>
            </a:fld>
            <a:endParaRPr lang="de-AT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FD462A7-FC26-4A9F-B302-ED1FA571F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Titel © Hölzel Verlag</a:t>
            </a:r>
            <a:br>
              <a:rPr lang="de-DE"/>
            </a:br>
            <a:r>
              <a:rPr lang="de-DE"/>
              <a:t>Autorin: Mag. Vorname Nachname</a:t>
            </a:r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D1B06FB-8973-417F-9426-1FE175B9F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304519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4D4A99-3965-4996-A08C-9778A33E4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46C335-CDFA-47CE-A04E-4917B4A29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24268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F41E64C-0AA2-44C1-888C-F63B6475B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30452"/>
            <a:ext cx="3932237" cy="363853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335935-1769-4359-9351-2719F0DC7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8DF9EDBB-DD6B-4C55-B3A7-2EB9FA894721}" type="datetime4">
              <a:rPr lang="de-DE" smtClean="0"/>
              <a:pPr/>
              <a:t>14. März 2024</a:t>
            </a:fld>
            <a:endParaRPr lang="de-AT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E6C76F7-AD5E-4C64-9CB3-7AA89BB63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Titel © Hölzel Verlag</a:t>
            </a:r>
            <a:br>
              <a:rPr lang="de-DE"/>
            </a:br>
            <a:r>
              <a:rPr lang="de-DE"/>
              <a:t>Autorin: Mag. Vorname Nachname</a:t>
            </a:r>
            <a:endParaRPr lang="de-AT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90468BE-0251-49AD-A0FA-EC30C247E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033205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F4FE0-1200-48BD-BAE7-C69BACCC6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809125" cy="17130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BF495F9-D27B-4AEB-94B5-567BD38C42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22559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B1F4D8-D3DA-43A0-8F44-7ECB46557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897024"/>
            <a:ext cx="3809124" cy="297196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BF45794-A9B3-4A90-AF32-CE395FCA7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EED4E90E-F387-4B2F-92B0-298CADD4F606}" type="datetime4">
              <a:rPr lang="de-DE" smtClean="0"/>
              <a:pPr/>
              <a:t>14. März 2024</a:t>
            </a:fld>
            <a:endParaRPr lang="de-AT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F76E9FD-4AE7-41D4-A7CD-19ECC9385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Titel © Hölzel Verlag</a:t>
            </a:r>
            <a:br>
              <a:rPr lang="de-DE"/>
            </a:br>
            <a:r>
              <a:rPr lang="de-DE"/>
              <a:t>Autorin: Mag. Vorname Nachname</a:t>
            </a:r>
            <a:endParaRPr lang="de-AT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3EAFC43-BD88-4348-9AF5-4A4E6F54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0917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48032E1-B685-4196-89DF-67AD9B030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90" y="943163"/>
            <a:ext cx="10208175" cy="11190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BA929B-5489-48A2-9D5F-0AD70528F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810" y="2228193"/>
            <a:ext cx="10208175" cy="3948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91CA0A-337F-4AD4-B145-451FCCCF3C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74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 dirty="0"/>
              <a:t>Oktober 2022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7BF3AD-BCED-460A-9D53-8C1FE65740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 dirty="0"/>
              <a:t>Grundlagen CSS © Hölzel Verlag</a:t>
            </a:r>
            <a:br>
              <a:rPr lang="de-DE" dirty="0"/>
            </a:br>
            <a:r>
              <a:rPr lang="de-DE" dirty="0"/>
              <a:t>Autorin: Mag. Vorname Nachname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99FE17-D6D0-4C93-B7D6-28B5DE8B8A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 dirty="0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10" name="Untertitel 2">
            <a:extLst>
              <a:ext uri="{FF2B5EF4-FFF2-40B4-BE49-F238E27FC236}">
                <a16:creationId xmlns:a16="http://schemas.microsoft.com/office/drawing/2014/main" id="{5CE0258B-2AD2-4D48-83F2-4C7FBFD6511C}"/>
              </a:ext>
            </a:extLst>
          </p:cNvPr>
          <p:cNvSpPr txBox="1">
            <a:spLocks/>
          </p:cNvSpPr>
          <p:nvPr userDrawn="1"/>
        </p:nvSpPr>
        <p:spPr>
          <a:xfrm rot="16200000">
            <a:off x="10450572" y="5592532"/>
            <a:ext cx="2687931" cy="206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dirty="0">
                <a:solidFill>
                  <a:srgbClr val="00A7E7"/>
                </a:solidFill>
              </a:rPr>
              <a:t>hoelzel.at/</a:t>
            </a:r>
            <a:r>
              <a:rPr lang="de-DE" sz="1000" dirty="0" err="1">
                <a:solidFill>
                  <a:srgbClr val="00A7E7"/>
                </a:solidFill>
              </a:rPr>
              <a:t>wissenplus</a:t>
            </a:r>
            <a:endParaRPr lang="de-AT" sz="1000" dirty="0">
              <a:solidFill>
                <a:srgbClr val="00A7E7"/>
              </a:solidFill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4885B0D0-4514-46F1-B394-F7132851179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25561" y="460987"/>
            <a:ext cx="9595148" cy="82266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F87FC6A9-C6AC-40D7-9BDA-48F477115992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617" y="209002"/>
            <a:ext cx="2025864" cy="47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8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Source Sans Pro Semibold" panose="020B0603030403020204" pitchFamily="34" charset="0"/>
          <a:ea typeface="Source Sans Pro Semibold" panose="020B0603030403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D057C4-2B62-474A-B8A2-6C06AC554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72491"/>
            <a:ext cx="9144000" cy="1537472"/>
          </a:xfrm>
        </p:spPr>
        <p:txBody>
          <a:bodyPr>
            <a:normAutofit/>
          </a:bodyPr>
          <a:lstStyle/>
          <a:p>
            <a:r>
              <a:rPr lang="de-DE" sz="4400"/>
              <a:t>Serienmails</a:t>
            </a:r>
            <a:endParaRPr lang="de-AT" sz="44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231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319BF-25E3-4B71-9DC0-674BCB05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560" y="946108"/>
            <a:ext cx="10975144" cy="1119094"/>
          </a:xfrm>
        </p:spPr>
        <p:txBody>
          <a:bodyPr>
            <a:normAutofit/>
          </a:bodyPr>
          <a:lstStyle/>
          <a:p>
            <a:r>
              <a:rPr lang="de-AT" dirty="0"/>
              <a:t>5. Personalisierte </a:t>
            </a:r>
            <a:r>
              <a:rPr lang="de-AT"/>
              <a:t>Felder </a:t>
            </a:r>
            <a:endParaRPr lang="de-AT" dirty="0"/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DCB4597F-E8BD-0838-969B-8821840BE1F7}"/>
              </a:ext>
            </a:extLst>
          </p:cNvPr>
          <p:cNvGrpSpPr/>
          <p:nvPr/>
        </p:nvGrpSpPr>
        <p:grpSpPr>
          <a:xfrm>
            <a:off x="1035011" y="3422766"/>
            <a:ext cx="3908291" cy="1651112"/>
            <a:chOff x="1022464" y="2459531"/>
            <a:chExt cx="3908291" cy="1651112"/>
          </a:xfrm>
        </p:grpSpPr>
        <p:pic>
          <p:nvPicPr>
            <p:cNvPr id="4" name="Grafik 3">
              <a:extLst>
                <a:ext uri="{FF2B5EF4-FFF2-40B4-BE49-F238E27FC236}">
                  <a16:creationId xmlns:a16="http://schemas.microsoft.com/office/drawing/2014/main" id="{39A33B8B-B2F9-5217-3B48-2A0F9DC729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22464" y="2459531"/>
              <a:ext cx="3908291" cy="1651112"/>
            </a:xfrm>
            <a:prstGeom prst="rect">
              <a:avLst/>
            </a:prstGeom>
          </p:spPr>
        </p:pic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701A5159-EF92-F6E1-DB95-435B23C5BD75}"/>
                </a:ext>
              </a:extLst>
            </p:cNvPr>
            <p:cNvSpPr/>
            <p:nvPr/>
          </p:nvSpPr>
          <p:spPr>
            <a:xfrm>
              <a:off x="1296787" y="2676698"/>
              <a:ext cx="2926078" cy="307570"/>
            </a:xfrm>
            <a:prstGeom prst="rect">
              <a:avLst/>
            </a:prstGeom>
            <a:noFill/>
            <a:ln w="28575">
              <a:solidFill>
                <a:srgbClr val="E71B7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pic>
        <p:nvPicPr>
          <p:cNvPr id="15" name="Grafik 14">
            <a:extLst>
              <a:ext uri="{FF2B5EF4-FFF2-40B4-BE49-F238E27FC236}">
                <a16:creationId xmlns:a16="http://schemas.microsoft.com/office/drawing/2014/main" id="{174B9A75-0404-05D8-4CA1-7AA211640A9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4748" y="2459531"/>
            <a:ext cx="6198956" cy="2226144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DA08E2FE-2077-9D88-C32D-4AD79836DCE5}"/>
              </a:ext>
            </a:extLst>
          </p:cNvPr>
          <p:cNvSpPr/>
          <p:nvPr/>
        </p:nvSpPr>
        <p:spPr>
          <a:xfrm>
            <a:off x="5832765" y="3603566"/>
            <a:ext cx="1070955" cy="307570"/>
          </a:xfrm>
          <a:prstGeom prst="rect">
            <a:avLst/>
          </a:prstGeom>
          <a:noFill/>
          <a:ln w="28575"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2F70826-0FEB-D043-0FE9-85CD11ED8119}"/>
              </a:ext>
            </a:extLst>
          </p:cNvPr>
          <p:cNvSpPr/>
          <p:nvPr/>
        </p:nvSpPr>
        <p:spPr>
          <a:xfrm>
            <a:off x="9047019" y="3067396"/>
            <a:ext cx="1343890" cy="174568"/>
          </a:xfrm>
          <a:prstGeom prst="rect">
            <a:avLst/>
          </a:prstGeom>
          <a:noFill/>
          <a:ln w="28575"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Pfeil: nach unten 9">
            <a:extLst>
              <a:ext uri="{FF2B5EF4-FFF2-40B4-BE49-F238E27FC236}">
                <a16:creationId xmlns:a16="http://schemas.microsoft.com/office/drawing/2014/main" id="{F905B6D7-16F3-05B6-1543-23BADC0E192E}"/>
              </a:ext>
            </a:extLst>
          </p:cNvPr>
          <p:cNvSpPr/>
          <p:nvPr/>
        </p:nvSpPr>
        <p:spPr>
          <a:xfrm>
            <a:off x="9235438" y="3241965"/>
            <a:ext cx="266008" cy="361602"/>
          </a:xfrm>
          <a:prstGeom prst="downArrow">
            <a:avLst/>
          </a:prstGeom>
          <a:solidFill>
            <a:srgbClr val="E71B72"/>
          </a:solidFill>
          <a:ln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6" name="Pfeil: nach unten 15">
            <a:extLst>
              <a:ext uri="{FF2B5EF4-FFF2-40B4-BE49-F238E27FC236}">
                <a16:creationId xmlns:a16="http://schemas.microsoft.com/office/drawing/2014/main" id="{4187DB83-85B1-7572-B4FD-66BB1F7FAB36}"/>
              </a:ext>
            </a:extLst>
          </p:cNvPr>
          <p:cNvSpPr/>
          <p:nvPr/>
        </p:nvSpPr>
        <p:spPr>
          <a:xfrm rot="16200000">
            <a:off x="4954425" y="3179656"/>
            <a:ext cx="266008" cy="1155389"/>
          </a:xfrm>
          <a:prstGeom prst="downArrow">
            <a:avLst/>
          </a:prstGeom>
          <a:solidFill>
            <a:srgbClr val="E71B72"/>
          </a:solidFill>
          <a:ln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0597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319BF-25E3-4B71-9DC0-674BCB05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560" y="946108"/>
            <a:ext cx="10975144" cy="1119094"/>
          </a:xfrm>
        </p:spPr>
        <p:txBody>
          <a:bodyPr>
            <a:normAutofit/>
          </a:bodyPr>
          <a:lstStyle/>
          <a:p>
            <a:r>
              <a:rPr lang="de-DE" dirty="0"/>
              <a:t>6</a:t>
            </a:r>
            <a:r>
              <a:rPr lang="de-AT" dirty="0"/>
              <a:t>. Vorschau überprüfen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04B48F49-D388-A7E4-1949-AE09A9D3F53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1683" y="2466566"/>
            <a:ext cx="9070571" cy="2085641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2E49F88E-35A4-CD9D-DA02-0EB162DE4D44}"/>
              </a:ext>
            </a:extLst>
          </p:cNvPr>
          <p:cNvSpPr/>
          <p:nvPr/>
        </p:nvSpPr>
        <p:spPr>
          <a:xfrm>
            <a:off x="7685118" y="2709948"/>
            <a:ext cx="793864" cy="935183"/>
          </a:xfrm>
          <a:prstGeom prst="rect">
            <a:avLst/>
          </a:prstGeom>
          <a:noFill/>
          <a:ln w="28575"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3CED366-796E-7E56-D54D-8D4A7D71A88D}"/>
              </a:ext>
            </a:extLst>
          </p:cNvPr>
          <p:cNvSpPr/>
          <p:nvPr/>
        </p:nvSpPr>
        <p:spPr>
          <a:xfrm>
            <a:off x="1122219" y="4006734"/>
            <a:ext cx="1192875" cy="394855"/>
          </a:xfrm>
          <a:prstGeom prst="rect">
            <a:avLst/>
          </a:prstGeom>
          <a:noFill/>
          <a:ln w="28575"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E56FD88A-BC83-2BE4-5668-C4A9D33E6909}"/>
              </a:ext>
            </a:extLst>
          </p:cNvPr>
          <p:cNvSpPr/>
          <p:nvPr/>
        </p:nvSpPr>
        <p:spPr>
          <a:xfrm>
            <a:off x="8481754" y="2709948"/>
            <a:ext cx="1590500" cy="374074"/>
          </a:xfrm>
          <a:prstGeom prst="rect">
            <a:avLst/>
          </a:prstGeom>
          <a:noFill/>
          <a:ln w="28575"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06836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319BF-25E3-4B71-9DC0-674BCB05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560" y="946108"/>
            <a:ext cx="10975144" cy="1119094"/>
          </a:xfrm>
        </p:spPr>
        <p:txBody>
          <a:bodyPr>
            <a:normAutofit/>
          </a:bodyPr>
          <a:lstStyle/>
          <a:p>
            <a:r>
              <a:rPr lang="de-DE" dirty="0"/>
              <a:t>7</a:t>
            </a:r>
            <a:r>
              <a:rPr lang="de-AT" dirty="0"/>
              <a:t>. E-Mail senden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F042ECD0-3CD3-687B-CC66-B29476269FF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47155" y="1980507"/>
            <a:ext cx="2298469" cy="2298467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2E49F88E-35A4-CD9D-DA02-0EB162DE4D44}"/>
              </a:ext>
            </a:extLst>
          </p:cNvPr>
          <p:cNvSpPr/>
          <p:nvPr/>
        </p:nvSpPr>
        <p:spPr>
          <a:xfrm>
            <a:off x="1287089" y="2683970"/>
            <a:ext cx="998911" cy="692037"/>
          </a:xfrm>
          <a:prstGeom prst="rect">
            <a:avLst/>
          </a:prstGeom>
          <a:noFill/>
          <a:ln w="28575"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E56FD88A-BC83-2BE4-5668-C4A9D33E6909}"/>
              </a:ext>
            </a:extLst>
          </p:cNvPr>
          <p:cNvSpPr/>
          <p:nvPr/>
        </p:nvSpPr>
        <p:spPr>
          <a:xfrm>
            <a:off x="1287089" y="3844634"/>
            <a:ext cx="2125286" cy="374074"/>
          </a:xfrm>
          <a:prstGeom prst="rect">
            <a:avLst/>
          </a:prstGeom>
          <a:noFill/>
          <a:ln w="28575"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C731C27-1DB3-9485-C2BC-170F48D9029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12598" y="1980507"/>
            <a:ext cx="3600921" cy="3836843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93CED366-796E-7E56-D54D-8D4A7D71A88D}"/>
              </a:ext>
            </a:extLst>
          </p:cNvPr>
          <p:cNvSpPr/>
          <p:nvPr/>
        </p:nvSpPr>
        <p:spPr>
          <a:xfrm>
            <a:off x="5120641" y="3910366"/>
            <a:ext cx="3104804" cy="254572"/>
          </a:xfrm>
          <a:prstGeom prst="rect">
            <a:avLst/>
          </a:prstGeom>
          <a:noFill/>
          <a:ln w="28575"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Pfeil: nach unten 6">
            <a:extLst>
              <a:ext uri="{FF2B5EF4-FFF2-40B4-BE49-F238E27FC236}">
                <a16:creationId xmlns:a16="http://schemas.microsoft.com/office/drawing/2014/main" id="{34E80958-9B0C-A5DE-C6BB-1042CF222E42}"/>
              </a:ext>
            </a:extLst>
          </p:cNvPr>
          <p:cNvSpPr/>
          <p:nvPr/>
        </p:nvSpPr>
        <p:spPr>
          <a:xfrm rot="16200000">
            <a:off x="4126231" y="3282746"/>
            <a:ext cx="266008" cy="1498372"/>
          </a:xfrm>
          <a:prstGeom prst="downArrow">
            <a:avLst/>
          </a:prstGeom>
          <a:solidFill>
            <a:srgbClr val="E71B72"/>
          </a:solidFill>
          <a:ln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50673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319BF-25E3-4B71-9DC0-674BCB05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560" y="946108"/>
            <a:ext cx="9310352" cy="1119094"/>
          </a:xfrm>
        </p:spPr>
        <p:txBody>
          <a:bodyPr>
            <a:normAutofit/>
          </a:bodyPr>
          <a:lstStyle/>
          <a:p>
            <a:r>
              <a:rPr lang="de-AT" dirty="0"/>
              <a:t>Was sind Serienmails?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DAD5F5-F649-4435-9DCC-906365449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560" y="2149062"/>
            <a:ext cx="10375062" cy="164610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dirty="0"/>
              <a:t>Serienmails sind E-Mails, die an eine große Anzahl von Empfänger/innen gleichzeitig gesendet werden. Sie werden häufig für Marketingkampagnen, Newsletter oder die Kommunikation mit Kundinnen/Kunden und Geschäftspartnerinnen/-partnern verwendet.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C04428B-CCBA-E64E-643C-A6AE8023CE62}"/>
              </a:ext>
            </a:extLst>
          </p:cNvPr>
          <p:cNvSpPr txBox="1"/>
          <p:nvPr/>
        </p:nvSpPr>
        <p:spPr>
          <a:xfrm>
            <a:off x="938560" y="4062202"/>
            <a:ext cx="294550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E71B72"/>
                </a:solidFill>
              </a:rPr>
              <a:t>Zeitersparnis</a:t>
            </a:r>
          </a:p>
          <a:p>
            <a:r>
              <a:rPr lang="de-DE" dirty="0"/>
              <a:t>Serienmails ermöglichen es, große Mengen von E-Mails schnell und effizient zu versenden, ohne jede einzelne E-Mail manuell verfassen zu müssen.</a:t>
            </a:r>
            <a:endParaRPr lang="de-AT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BB8D81C-491D-610B-DB17-62D10117DB38}"/>
              </a:ext>
            </a:extLst>
          </p:cNvPr>
          <p:cNvSpPr txBox="1"/>
          <p:nvPr/>
        </p:nvSpPr>
        <p:spPr>
          <a:xfrm>
            <a:off x="4400602" y="4062201"/>
            <a:ext cx="29455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E71B72"/>
                </a:solidFill>
              </a:rPr>
              <a:t>Automatisierung</a:t>
            </a:r>
          </a:p>
          <a:p>
            <a:r>
              <a:rPr lang="de-DE" dirty="0"/>
              <a:t>Mit Serienmails kann man automatisierte Workflows erstellen, um E-Mails zu bestimmten Zeitpunkten oder basierend auf bestimmten Aktionen zu versenden.</a:t>
            </a:r>
            <a:endParaRPr lang="de-AT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F557F36-017A-0C53-26D5-BE70F9CE09A6}"/>
              </a:ext>
            </a:extLst>
          </p:cNvPr>
          <p:cNvSpPr txBox="1"/>
          <p:nvPr/>
        </p:nvSpPr>
        <p:spPr>
          <a:xfrm>
            <a:off x="7862645" y="4062201"/>
            <a:ext cx="29455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E71B72"/>
                </a:solidFill>
              </a:rPr>
              <a:t>Personalisierung</a:t>
            </a:r>
          </a:p>
          <a:p>
            <a:r>
              <a:rPr lang="de-DE" dirty="0"/>
              <a:t>Serienmails können personalisiert werden, um den Empfängern individuelle Informationen und Angebote zukommen zu lassen.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62045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319BF-25E3-4B71-9DC0-674BCB05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560" y="946108"/>
            <a:ext cx="9310352" cy="1119094"/>
          </a:xfrm>
        </p:spPr>
        <p:txBody>
          <a:bodyPr>
            <a:normAutofit/>
          </a:bodyPr>
          <a:lstStyle/>
          <a:p>
            <a:r>
              <a:rPr lang="de-AT" dirty="0"/>
              <a:t>1. Text in Word vorbereiten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F217B177-E0A6-E34B-98AC-7B95A6C7D4D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1582" y="1972658"/>
            <a:ext cx="9457549" cy="44060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3403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319BF-25E3-4B71-9DC0-674BCB05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560" y="946108"/>
            <a:ext cx="10975144" cy="1119094"/>
          </a:xfrm>
        </p:spPr>
        <p:txBody>
          <a:bodyPr>
            <a:normAutofit/>
          </a:bodyPr>
          <a:lstStyle/>
          <a:p>
            <a:r>
              <a:rPr lang="de-AT" dirty="0"/>
              <a:t>2. Seriendruck – E-Mail Nachrichten starten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15E8FB78-5640-BF31-0322-093128FC61C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28035" y="2177774"/>
            <a:ext cx="9654795" cy="3502991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941B02A4-A956-0B0B-75F1-76E6A59D651B}"/>
              </a:ext>
            </a:extLst>
          </p:cNvPr>
          <p:cNvSpPr/>
          <p:nvPr/>
        </p:nvSpPr>
        <p:spPr>
          <a:xfrm>
            <a:off x="2292626" y="3874052"/>
            <a:ext cx="3803374" cy="432905"/>
          </a:xfrm>
          <a:prstGeom prst="rect">
            <a:avLst/>
          </a:prstGeom>
          <a:noFill/>
          <a:ln w="28575"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42622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319BF-25E3-4B71-9DC0-674BCB05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560" y="946108"/>
            <a:ext cx="9310352" cy="1119094"/>
          </a:xfrm>
        </p:spPr>
        <p:txBody>
          <a:bodyPr>
            <a:normAutofit/>
          </a:bodyPr>
          <a:lstStyle/>
          <a:p>
            <a:r>
              <a:rPr lang="de-AT" dirty="0"/>
              <a:t>3. Datenquelle auswählen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BAF5365-41CC-D7D2-AE93-98BC4D2B592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1582" y="2252869"/>
            <a:ext cx="5626623" cy="3357218"/>
          </a:xfrm>
          <a:prstGeom prst="rect">
            <a:avLst/>
          </a:prstGeom>
        </p:spPr>
      </p:pic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13A64190-708D-D4A2-E2D0-45ACF9E24AE3}"/>
              </a:ext>
            </a:extLst>
          </p:cNvPr>
          <p:cNvSpPr/>
          <p:nvPr/>
        </p:nvSpPr>
        <p:spPr>
          <a:xfrm>
            <a:off x="7774609" y="2191027"/>
            <a:ext cx="3405809" cy="548018"/>
          </a:xfrm>
          <a:prstGeom prst="roundRect">
            <a:avLst/>
          </a:prstGeom>
          <a:solidFill>
            <a:srgbClr val="E71B72"/>
          </a:solidFill>
          <a:ln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Neue Liste anlegen</a:t>
            </a:r>
            <a:endParaRPr lang="de-AT" dirty="0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5A4122F1-F694-B951-3230-199F2F4EA613}"/>
              </a:ext>
            </a:extLst>
          </p:cNvPr>
          <p:cNvSpPr/>
          <p:nvPr/>
        </p:nvSpPr>
        <p:spPr>
          <a:xfrm>
            <a:off x="7823100" y="4061386"/>
            <a:ext cx="3405809" cy="548018"/>
          </a:xfrm>
          <a:prstGeom prst="roundRect">
            <a:avLst/>
          </a:prstGeom>
          <a:solidFill>
            <a:srgbClr val="E71B72"/>
          </a:solidFill>
          <a:ln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Outlook Kontakte auswählen</a:t>
            </a:r>
            <a:endParaRPr lang="de-AT" dirty="0"/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0F047A35-FF15-BBB5-4ABE-569184535EBD}"/>
              </a:ext>
            </a:extLst>
          </p:cNvPr>
          <p:cNvGrpSpPr/>
          <p:nvPr/>
        </p:nvGrpSpPr>
        <p:grpSpPr>
          <a:xfrm>
            <a:off x="7774609" y="2880981"/>
            <a:ext cx="3405809" cy="1038469"/>
            <a:chOff x="7774609" y="2880981"/>
            <a:chExt cx="3405809" cy="1038469"/>
          </a:xfrm>
        </p:grpSpPr>
        <p:sp>
          <p:nvSpPr>
            <p:cNvPr id="9" name="Rechteck: abgerundete Ecken 8">
              <a:extLst>
                <a:ext uri="{FF2B5EF4-FFF2-40B4-BE49-F238E27FC236}">
                  <a16:creationId xmlns:a16="http://schemas.microsoft.com/office/drawing/2014/main" id="{28D83CE0-C0AD-048C-8245-B16FE981160B}"/>
                </a:ext>
              </a:extLst>
            </p:cNvPr>
            <p:cNvSpPr/>
            <p:nvPr/>
          </p:nvSpPr>
          <p:spPr>
            <a:xfrm>
              <a:off x="7774609" y="2880981"/>
              <a:ext cx="3405809" cy="1038469"/>
            </a:xfrm>
            <a:prstGeom prst="roundRect">
              <a:avLst/>
            </a:prstGeom>
            <a:solidFill>
              <a:srgbClr val="E71B72"/>
            </a:solidFill>
            <a:ln>
              <a:solidFill>
                <a:srgbClr val="E71B7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dirty="0"/>
                <a:t>Vorhandene Liste verwenden</a:t>
              </a:r>
              <a:endParaRPr lang="de-AT" dirty="0"/>
            </a:p>
          </p:txBody>
        </p:sp>
        <p:pic>
          <p:nvPicPr>
            <p:cNvPr id="12" name="Grafik 11" descr="Ein Bild, das Rechteck, Grafiken, Symbol, Screenshot enthält.&#10;&#10;Automatisch generierte Beschreibung">
              <a:extLst>
                <a:ext uri="{FF2B5EF4-FFF2-40B4-BE49-F238E27FC236}">
                  <a16:creationId xmlns:a16="http://schemas.microsoft.com/office/drawing/2014/main" id="{08887EE6-7847-07CD-92E2-21CF299A7CB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31755" y="3296176"/>
              <a:ext cx="548018" cy="548018"/>
            </a:xfrm>
            <a:prstGeom prst="rect">
              <a:avLst/>
            </a:prstGeom>
          </p:spPr>
        </p:pic>
        <p:pic>
          <p:nvPicPr>
            <p:cNvPr id="14" name="Grafik 13" descr="Ein Bild, das Grafiken, Logo, Design enthält.&#10;&#10;Automatisch generierte Beschreibung">
              <a:extLst>
                <a:ext uri="{FF2B5EF4-FFF2-40B4-BE49-F238E27FC236}">
                  <a16:creationId xmlns:a16="http://schemas.microsoft.com/office/drawing/2014/main" id="{6988BA09-F28D-FE38-927B-4623C00423B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445264" y="3316859"/>
              <a:ext cx="557718" cy="527335"/>
            </a:xfrm>
            <a:prstGeom prst="rect">
              <a:avLst/>
            </a:prstGeom>
          </p:spPr>
        </p:pic>
      </p:grpSp>
      <p:sp>
        <p:nvSpPr>
          <p:cNvPr id="16" name="Rechteck 15">
            <a:extLst>
              <a:ext uri="{FF2B5EF4-FFF2-40B4-BE49-F238E27FC236}">
                <a16:creationId xmlns:a16="http://schemas.microsoft.com/office/drawing/2014/main" id="{941B02A4-A956-0B0B-75F1-76E6A59D651B}"/>
              </a:ext>
            </a:extLst>
          </p:cNvPr>
          <p:cNvSpPr/>
          <p:nvPr/>
        </p:nvSpPr>
        <p:spPr>
          <a:xfrm>
            <a:off x="2946862" y="3079865"/>
            <a:ext cx="2622665" cy="1716579"/>
          </a:xfrm>
          <a:prstGeom prst="rect">
            <a:avLst/>
          </a:prstGeom>
          <a:noFill/>
          <a:ln w="28575"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18847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319BF-25E3-4B71-9DC0-674BCB05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560" y="946108"/>
            <a:ext cx="9310352" cy="1119094"/>
          </a:xfrm>
        </p:spPr>
        <p:txBody>
          <a:bodyPr>
            <a:normAutofit/>
          </a:bodyPr>
          <a:lstStyle/>
          <a:p>
            <a:r>
              <a:rPr lang="de-AT" dirty="0"/>
              <a:t>3. Datenquelle auswählen: Neue Liste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13A64190-708D-D4A2-E2D0-45ACF9E24AE3}"/>
              </a:ext>
            </a:extLst>
          </p:cNvPr>
          <p:cNvSpPr/>
          <p:nvPr/>
        </p:nvSpPr>
        <p:spPr>
          <a:xfrm>
            <a:off x="1038312" y="2458549"/>
            <a:ext cx="3405809" cy="548018"/>
          </a:xfrm>
          <a:prstGeom prst="roundRect">
            <a:avLst/>
          </a:prstGeom>
          <a:solidFill>
            <a:srgbClr val="E71B72"/>
          </a:solidFill>
          <a:ln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Neue Liste anlegen</a:t>
            </a:r>
            <a:endParaRPr lang="de-AT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17B40BA-1D33-8D34-FA50-4C62DDE5D79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33110" y="2458550"/>
            <a:ext cx="5654694" cy="2491680"/>
          </a:xfrm>
          <a:prstGeom prst="rect">
            <a:avLst/>
          </a:prstGeom>
        </p:spPr>
      </p:pic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3FB69531-066D-FC4B-870B-CB7C2CC9B58E}"/>
              </a:ext>
            </a:extLst>
          </p:cNvPr>
          <p:cNvSpPr/>
          <p:nvPr/>
        </p:nvSpPr>
        <p:spPr>
          <a:xfrm>
            <a:off x="1038311" y="2458549"/>
            <a:ext cx="3405810" cy="2491680"/>
          </a:xfrm>
          <a:prstGeom prst="roundRect">
            <a:avLst/>
          </a:prstGeom>
          <a:noFill/>
          <a:ln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neue Kunden/Kundinnen-Liste erfassen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gegebenenfalls Spalten anpassen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E-Mail Adresse erforderlich!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Speichern</a:t>
            </a:r>
            <a:endParaRPr lang="de-A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398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319BF-25E3-4B71-9DC0-674BCB05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559" y="946108"/>
            <a:ext cx="10869669" cy="1119094"/>
          </a:xfrm>
        </p:spPr>
        <p:txBody>
          <a:bodyPr>
            <a:normAutofit/>
          </a:bodyPr>
          <a:lstStyle/>
          <a:p>
            <a:r>
              <a:rPr lang="de-AT" dirty="0"/>
              <a:t>3. Datenquelle auswählen: Vorhandene Liste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3FB69531-066D-FC4B-870B-CB7C2CC9B58E}"/>
              </a:ext>
            </a:extLst>
          </p:cNvPr>
          <p:cNvSpPr/>
          <p:nvPr/>
        </p:nvSpPr>
        <p:spPr>
          <a:xfrm>
            <a:off x="1046624" y="2767638"/>
            <a:ext cx="3405810" cy="2706570"/>
          </a:xfrm>
          <a:prstGeom prst="roundRect">
            <a:avLst/>
          </a:prstGeom>
          <a:noFill/>
          <a:ln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bestehende Kunden/Kundinnen-Liste auswählen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Excel-Datei oder Access-Datei möglich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Tabellenreiter (Excel) oder Tabelle (Access) auswählen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AT" dirty="0">
              <a:solidFill>
                <a:schemeClr val="tx1"/>
              </a:solidFill>
            </a:endParaRP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4C34B8C0-5428-8248-B0A9-F64225678850}"/>
              </a:ext>
            </a:extLst>
          </p:cNvPr>
          <p:cNvGrpSpPr/>
          <p:nvPr/>
        </p:nvGrpSpPr>
        <p:grpSpPr>
          <a:xfrm>
            <a:off x="1046625" y="2458550"/>
            <a:ext cx="3405809" cy="1038469"/>
            <a:chOff x="7774609" y="2880981"/>
            <a:chExt cx="3405809" cy="1038469"/>
          </a:xfrm>
        </p:grpSpPr>
        <p:sp>
          <p:nvSpPr>
            <p:cNvPr id="6" name="Rechteck: abgerundete Ecken 5">
              <a:extLst>
                <a:ext uri="{FF2B5EF4-FFF2-40B4-BE49-F238E27FC236}">
                  <a16:creationId xmlns:a16="http://schemas.microsoft.com/office/drawing/2014/main" id="{CBE39176-1A6C-B7F9-CE97-BC4A5E65E9A5}"/>
                </a:ext>
              </a:extLst>
            </p:cNvPr>
            <p:cNvSpPr/>
            <p:nvPr/>
          </p:nvSpPr>
          <p:spPr>
            <a:xfrm>
              <a:off x="7774609" y="2880981"/>
              <a:ext cx="3405809" cy="1038469"/>
            </a:xfrm>
            <a:prstGeom prst="roundRect">
              <a:avLst/>
            </a:prstGeom>
            <a:solidFill>
              <a:srgbClr val="E71B72"/>
            </a:solidFill>
            <a:ln>
              <a:solidFill>
                <a:srgbClr val="E71B7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dirty="0"/>
                <a:t>Vorhandene Liste verwenden</a:t>
              </a:r>
              <a:endParaRPr lang="de-AT" dirty="0"/>
            </a:p>
          </p:txBody>
        </p:sp>
        <p:pic>
          <p:nvPicPr>
            <p:cNvPr id="7" name="Grafik 6" descr="Ein Bild, das Rechteck, Grafiken, Symbol, Screenshot enthält.&#10;&#10;Automatisch generierte Beschreibung">
              <a:extLst>
                <a:ext uri="{FF2B5EF4-FFF2-40B4-BE49-F238E27FC236}">
                  <a16:creationId xmlns:a16="http://schemas.microsoft.com/office/drawing/2014/main" id="{C5856BDE-07C2-53AC-6581-EC3C02A089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31755" y="3296176"/>
              <a:ext cx="548018" cy="548018"/>
            </a:xfrm>
            <a:prstGeom prst="rect">
              <a:avLst/>
            </a:prstGeom>
          </p:spPr>
        </p:pic>
        <p:pic>
          <p:nvPicPr>
            <p:cNvPr id="9" name="Grafik 8" descr="Ein Bild, das Grafiken, Logo, Design enthält.&#10;&#10;Automatisch generierte Beschreibung">
              <a:extLst>
                <a:ext uri="{FF2B5EF4-FFF2-40B4-BE49-F238E27FC236}">
                  <a16:creationId xmlns:a16="http://schemas.microsoft.com/office/drawing/2014/main" id="{866B87FD-F857-7C8A-BD2B-864A0749F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445264" y="3316859"/>
              <a:ext cx="557718" cy="527335"/>
            </a:xfrm>
            <a:prstGeom prst="rect">
              <a:avLst/>
            </a:prstGeom>
          </p:spPr>
        </p:pic>
      </p:grpSp>
      <p:pic>
        <p:nvPicPr>
          <p:cNvPr id="11" name="Grafik 10">
            <a:extLst>
              <a:ext uri="{FF2B5EF4-FFF2-40B4-BE49-F238E27FC236}">
                <a16:creationId xmlns:a16="http://schemas.microsoft.com/office/drawing/2014/main" id="{31703257-FD27-563C-7ADF-3670A4D3089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287"/>
          <a:stretch/>
        </p:blipFill>
        <p:spPr>
          <a:xfrm>
            <a:off x="5345113" y="2458550"/>
            <a:ext cx="4531321" cy="280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685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319BF-25E3-4B71-9DC0-674BCB05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559" y="946108"/>
            <a:ext cx="10848887" cy="1119094"/>
          </a:xfrm>
        </p:spPr>
        <p:txBody>
          <a:bodyPr>
            <a:normAutofit fontScale="90000"/>
          </a:bodyPr>
          <a:lstStyle/>
          <a:p>
            <a:r>
              <a:rPr lang="de-AT" dirty="0"/>
              <a:t>3. Datenquelle auswählen: Outlook Kontakte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3FB69531-066D-FC4B-870B-CB7C2CC9B58E}"/>
              </a:ext>
            </a:extLst>
          </p:cNvPr>
          <p:cNvSpPr/>
          <p:nvPr/>
        </p:nvSpPr>
        <p:spPr>
          <a:xfrm>
            <a:off x="1038311" y="2458549"/>
            <a:ext cx="3405810" cy="2491680"/>
          </a:xfrm>
          <a:prstGeom prst="roundRect">
            <a:avLst/>
          </a:prstGeom>
          <a:noFill/>
          <a:ln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Kontakte des gewünschten Mailkontos auswählen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Bestätigen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13A64190-708D-D4A2-E2D0-45ACF9E24AE3}"/>
              </a:ext>
            </a:extLst>
          </p:cNvPr>
          <p:cNvSpPr/>
          <p:nvPr/>
        </p:nvSpPr>
        <p:spPr>
          <a:xfrm>
            <a:off x="1038311" y="2458549"/>
            <a:ext cx="3405809" cy="548018"/>
          </a:xfrm>
          <a:prstGeom prst="roundRect">
            <a:avLst/>
          </a:prstGeom>
          <a:solidFill>
            <a:srgbClr val="E71B72"/>
          </a:solidFill>
          <a:ln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Outlook Kontakte auswählen</a:t>
            </a:r>
            <a:endParaRPr lang="de-AT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76A15B9-4C15-ECFF-2E67-EF648A14C92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8657" y="2458550"/>
            <a:ext cx="4781143" cy="2486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732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319BF-25E3-4B71-9DC0-674BCB05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560" y="946108"/>
            <a:ext cx="10975144" cy="1119094"/>
          </a:xfrm>
        </p:spPr>
        <p:txBody>
          <a:bodyPr>
            <a:normAutofit/>
          </a:bodyPr>
          <a:lstStyle/>
          <a:p>
            <a:r>
              <a:rPr lang="de-AT" dirty="0"/>
              <a:t>4. Empfänger/innen-Liste bearbeiten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AE11E759-776A-5C67-2B89-ABE45A3494F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530" y="2065202"/>
            <a:ext cx="7702378" cy="4439889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701A5159-EF92-F6E1-DB95-435B23C5BD75}"/>
              </a:ext>
            </a:extLst>
          </p:cNvPr>
          <p:cNvSpPr/>
          <p:nvPr/>
        </p:nvSpPr>
        <p:spPr>
          <a:xfrm>
            <a:off x="3034147" y="2360814"/>
            <a:ext cx="793864" cy="752301"/>
          </a:xfrm>
          <a:prstGeom prst="rect">
            <a:avLst/>
          </a:prstGeom>
          <a:noFill/>
          <a:ln w="28575"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Pfeil: nach unten 9">
            <a:extLst>
              <a:ext uri="{FF2B5EF4-FFF2-40B4-BE49-F238E27FC236}">
                <a16:creationId xmlns:a16="http://schemas.microsoft.com/office/drawing/2014/main" id="{F905B6D7-16F3-05B6-1543-23BADC0E192E}"/>
              </a:ext>
            </a:extLst>
          </p:cNvPr>
          <p:cNvSpPr/>
          <p:nvPr/>
        </p:nvSpPr>
        <p:spPr>
          <a:xfrm>
            <a:off x="3308465" y="3113115"/>
            <a:ext cx="266008" cy="295612"/>
          </a:xfrm>
          <a:prstGeom prst="downArrow">
            <a:avLst/>
          </a:prstGeom>
          <a:solidFill>
            <a:srgbClr val="E71B72"/>
          </a:solidFill>
          <a:ln>
            <a:solidFill>
              <a:srgbClr val="E71B7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51538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</Words>
  <Application>Microsoft Office PowerPoint</Application>
  <PresentationFormat>Breitbild</PresentationFormat>
  <Paragraphs>50</Paragraphs>
  <Slides>12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20" baseType="lpstr">
      <vt:lpstr>Arial</vt:lpstr>
      <vt:lpstr>Calibri</vt:lpstr>
      <vt:lpstr>Source Sans Pro</vt:lpstr>
      <vt:lpstr>Source Sans Pro Black</vt:lpstr>
      <vt:lpstr>Source Sans Pro ExtraLight</vt:lpstr>
      <vt:lpstr>Source Sans Pro Semibold</vt:lpstr>
      <vt:lpstr>Verdana</vt:lpstr>
      <vt:lpstr>Office</vt:lpstr>
      <vt:lpstr>Serienmails</vt:lpstr>
      <vt:lpstr>Was sind Serienmails?</vt:lpstr>
      <vt:lpstr>1. Text in Word vorbereiten</vt:lpstr>
      <vt:lpstr>2. Seriendruck – E-Mail Nachrichten starten</vt:lpstr>
      <vt:lpstr>3. Datenquelle auswählen</vt:lpstr>
      <vt:lpstr>3. Datenquelle auswählen: Neue Liste</vt:lpstr>
      <vt:lpstr>3. Datenquelle auswählen: Vorhandene Liste</vt:lpstr>
      <vt:lpstr>3. Datenquelle auswählen: Outlook Kontakte</vt:lpstr>
      <vt:lpstr>4. Empfänger/innen-Liste bearbeiten</vt:lpstr>
      <vt:lpstr>5. Personalisierte Felder </vt:lpstr>
      <vt:lpstr>6. Vorschau überprüfen</vt:lpstr>
      <vt:lpstr>7. E-Mail senden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Katharina Höfferer</dc:creator>
  <cp:lastModifiedBy>Eva Kastelliz</cp:lastModifiedBy>
  <cp:revision>46</cp:revision>
  <dcterms:created xsi:type="dcterms:W3CDTF">2020-01-08T08:28:51Z</dcterms:created>
  <dcterms:modified xsi:type="dcterms:W3CDTF">2024-03-14T10:24:16Z</dcterms:modified>
</cp:coreProperties>
</file>