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59" r:id="rId2"/>
    <p:sldId id="264" r:id="rId3"/>
    <p:sldId id="265" r:id="rId4"/>
    <p:sldId id="266" r:id="rId5"/>
    <p:sldId id="267" r:id="rId6"/>
    <p:sldId id="268" r:id="rId7"/>
    <p:sldId id="269" r:id="rId8"/>
    <p:sldId id="270" r:id="rId9"/>
    <p:sldId id="271" r:id="rId10"/>
    <p:sldId id="272" r:id="rId11"/>
    <p:sldId id="273" r:id="rId12"/>
  </p:sldIdLst>
  <p:sldSz cx="12192000" cy="6858000"/>
  <p:notesSz cx="6858000" cy="9144000"/>
  <p:defaultText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p:restoredTop sz="80952" autoAdjust="0"/>
  </p:normalViewPr>
  <p:slideViewPr>
    <p:cSldViewPr snapToGrid="0" snapToObjects="1">
      <p:cViewPr varScale="1">
        <p:scale>
          <a:sx n="102" d="100"/>
          <a:sy n="102" d="100"/>
        </p:scale>
        <p:origin x="1488" y="352"/>
      </p:cViewPr>
      <p:guideLst>
        <p:guide orient="horz" pos="2160"/>
        <p:guide pos="3840"/>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AT"/>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1F1828-98F5-41C4-B891-93BFF8CA47F1}" type="datetimeFigureOut">
              <a:rPr lang="de-AT" smtClean="0"/>
              <a:t>24.02.21</a:t>
            </a:fld>
            <a:endParaRPr lang="de-AT"/>
          </a:p>
        </p:txBody>
      </p:sp>
      <p:sp>
        <p:nvSpPr>
          <p:cNvPr id="4" name="Folienbildplatzhalt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de-AT"/>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AT"/>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A4B75D5-AC62-4345-917B-BC06E3D22D9A}" type="slidenum">
              <a:rPr lang="de-AT" smtClean="0"/>
              <a:t>‹Nr.›</a:t>
            </a:fld>
            <a:endParaRPr lang="de-AT"/>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sz="1200" kern="1200" dirty="0">
                <a:solidFill>
                  <a:schemeClr val="tx1"/>
                </a:solidFill>
                <a:latin typeface="+mn-lt"/>
                <a:ea typeface="+mn-ea"/>
                <a:cs typeface="+mn-cs"/>
              </a:rPr>
              <a:t>Bereits unmittelbar nach dem Zweiten Weltkrieg ist der britische Premierminister Winston Churchill einer der prominentesten Befürworter einer europäischen Integration: „Wir müssen eine Art Vereinigte Staaten von Europa errichten“ (Churchill im September 1946 in einer Rede vor der akademischen Jugend an der Universität Zürich). Großbritannien und die USA sollten dabei die Rolle der „Freunde und Förderer des neuen Europa“ einnehmen. </a:t>
            </a:r>
          </a:p>
          <a:p>
            <a:r>
              <a:rPr lang="de-AT" sz="1200" kern="1200" dirty="0">
                <a:solidFill>
                  <a:schemeClr val="tx1"/>
                </a:solidFill>
                <a:latin typeface="+mn-lt"/>
                <a:ea typeface="+mn-ea"/>
                <a:cs typeface="+mn-cs"/>
              </a:rPr>
              <a:t>Während 1951 mit der Europäischen Gemeinschaft für Kohle und Stahl der erste Vertrag zu einer europäischen Zusammenarbeit und der Grundstein für das „Europa der Sechs“ (BRD, Frankreich, Italien, Benelux-Länder) gelegt wird, sehen die politisch Verantwortlichen im Vereinigten Königreich (UK) noch das Commonwealth als wichtigeren internationalen Partner als Kontinentaleuropa.</a:t>
            </a:r>
          </a:p>
          <a:p>
            <a:r>
              <a:rPr lang="de-AT" sz="1200" kern="1200" dirty="0">
                <a:solidFill>
                  <a:schemeClr val="tx1"/>
                </a:solidFill>
                <a:latin typeface="+mn-lt"/>
                <a:ea typeface="+mn-ea"/>
                <a:cs typeface="+mn-cs"/>
              </a:rPr>
              <a:t>1960 gehört UK zu den Gründungsmitgliedern der </a:t>
            </a:r>
            <a:r>
              <a:rPr lang="de-AT" sz="1200" b="1" kern="1200" dirty="0">
                <a:solidFill>
                  <a:schemeClr val="tx1"/>
                </a:solidFill>
                <a:latin typeface="+mn-lt"/>
                <a:ea typeface="+mn-ea"/>
                <a:cs typeface="+mn-cs"/>
              </a:rPr>
              <a:t>Europäischen Freihandelszone (EFTA)</a:t>
            </a:r>
            <a:r>
              <a:rPr lang="de-AT" sz="1200" kern="1200" dirty="0">
                <a:solidFill>
                  <a:schemeClr val="tx1"/>
                </a:solidFill>
                <a:latin typeface="+mn-lt"/>
                <a:ea typeface="+mn-ea"/>
                <a:cs typeface="+mn-cs"/>
              </a:rPr>
              <a:t>, weitere Mitglieder im Gründungsjahr sind Dänemark, Norwegen, Portugal, Österreich, Schweden und die Schweiz. </a:t>
            </a:r>
          </a:p>
          <a:p>
            <a:r>
              <a:rPr lang="de-AT" sz="1200" kern="1200" dirty="0">
                <a:solidFill>
                  <a:schemeClr val="tx1"/>
                </a:solidFill>
                <a:latin typeface="+mn-lt"/>
                <a:ea typeface="+mn-ea"/>
                <a:cs typeface="+mn-cs"/>
              </a:rPr>
              <a:t>In den 1960er Jahren beantragt UK mehrmals die Mitgliedschaft bei der Europäischen Wirtschaftsgemeinschaft (EWG) – im selben Jahr wie Dänemark und Irland (1961). Doch der französische Staatspräsident Charles de Gaulle ist gegen einen britischen Beitritt. Er fürchtet um Frankreichs Position in der Gemeinschaft und dass durch die engen Beziehungen zwischen den USA und UK der Einfluss der USA in Europa wachsen würde. Auch ein zweiter Antrag (1967) wird von </a:t>
            </a:r>
            <a:r>
              <a:rPr lang="de-AT" sz="1200" b="1" kern="1200" dirty="0">
                <a:solidFill>
                  <a:schemeClr val="tx1"/>
                </a:solidFill>
                <a:latin typeface="+mn-lt"/>
                <a:ea typeface="+mn-ea"/>
                <a:cs typeface="+mn-cs"/>
              </a:rPr>
              <a:t>Frankreich</a:t>
            </a:r>
            <a:r>
              <a:rPr lang="de-AT" sz="1200" kern="1200" dirty="0">
                <a:solidFill>
                  <a:schemeClr val="tx1"/>
                </a:solidFill>
                <a:latin typeface="+mn-lt"/>
                <a:ea typeface="+mn-ea"/>
                <a:cs typeface="+mn-cs"/>
              </a:rPr>
              <a:t> mit einem </a:t>
            </a:r>
            <a:r>
              <a:rPr lang="de-AT" sz="1200" b="1" kern="1200" dirty="0">
                <a:solidFill>
                  <a:schemeClr val="tx1"/>
                </a:solidFill>
                <a:latin typeface="+mn-lt"/>
                <a:ea typeface="+mn-ea"/>
                <a:cs typeface="+mn-cs"/>
              </a:rPr>
              <a:t>Veto</a:t>
            </a:r>
            <a:r>
              <a:rPr lang="de-AT" sz="1200" kern="1200" dirty="0">
                <a:solidFill>
                  <a:schemeClr val="tx1"/>
                </a:solidFill>
                <a:latin typeface="+mn-lt"/>
                <a:ea typeface="+mn-ea"/>
                <a:cs typeface="+mn-cs"/>
              </a:rPr>
              <a:t> formell abgelehnt.</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1</a:t>
            </a:fld>
            <a:endParaRPr lang="de-AT"/>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latin typeface="+mn-lt"/>
                <a:ea typeface="+mn-ea"/>
                <a:cs typeface="+mn-cs"/>
              </a:rPr>
              <a:t>Mit dem Austritt von UK aus der EU hat das Land auch die Zollunion und den Binnenmarkt verlassen. Gleichzeitig beginnt mit 1. Februar 2020 eine </a:t>
            </a:r>
            <a:r>
              <a:rPr lang="de-AT" sz="1200" b="1" kern="1200" dirty="0">
                <a:solidFill>
                  <a:schemeClr val="tx1"/>
                </a:solidFill>
                <a:latin typeface="+mn-lt"/>
                <a:ea typeface="+mn-ea"/>
                <a:cs typeface="+mn-cs"/>
              </a:rPr>
              <a:t>Übergangsphase</a:t>
            </a:r>
            <a:r>
              <a:rPr lang="de-AT" sz="1200" kern="1200" dirty="0">
                <a:solidFill>
                  <a:schemeClr val="tx1"/>
                </a:solidFill>
                <a:latin typeface="+mn-lt"/>
                <a:ea typeface="+mn-ea"/>
                <a:cs typeface="+mn-cs"/>
              </a:rPr>
              <a:t>, die dazu dient, dass die Verträge über die wirtschaftliche Zusammenarbeit nicht abrupt enden. Bis zum letzten Moment ringen britische Vertreter und EU-Diplomaten um einen Austrittsvertrag, der erst am 21. 12. 2020 fixiert wird. Am 30. 12. stimmt das britische Unterhaus dem </a:t>
            </a:r>
            <a:r>
              <a:rPr lang="de-AT" sz="1200" b="1" kern="1200" dirty="0" err="1">
                <a:solidFill>
                  <a:schemeClr val="tx1"/>
                </a:solidFill>
                <a:latin typeface="+mn-lt"/>
                <a:ea typeface="+mn-ea"/>
                <a:cs typeface="+mn-cs"/>
              </a:rPr>
              <a:t>Brexit</a:t>
            </a:r>
            <a:r>
              <a:rPr lang="de-AT" sz="1200" b="1" kern="1200" dirty="0">
                <a:solidFill>
                  <a:schemeClr val="tx1"/>
                </a:solidFill>
                <a:latin typeface="+mn-lt"/>
                <a:ea typeface="+mn-ea"/>
                <a:cs typeface="+mn-cs"/>
              </a:rPr>
              <a:t>-Abkommen </a:t>
            </a:r>
            <a:r>
              <a:rPr lang="de-AT" sz="1200" kern="1200" dirty="0">
                <a:solidFill>
                  <a:schemeClr val="tx1"/>
                </a:solidFill>
                <a:latin typeface="+mn-lt"/>
                <a:ea typeface="+mn-ea"/>
                <a:cs typeface="+mn-cs"/>
              </a:rPr>
              <a:t>mit großer Mehrheit zu. Einen Tag später endet die Übergangsfrist.</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10</a:t>
            </a:fld>
            <a:endParaRPr lang="de-AT"/>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sz="1200" kern="1200" dirty="0">
                <a:solidFill>
                  <a:schemeClr val="tx1"/>
                </a:solidFill>
                <a:latin typeface="+mn-lt"/>
                <a:ea typeface="+mn-ea"/>
                <a:cs typeface="+mn-cs"/>
              </a:rPr>
              <a:t>Am 01. 01. 2021 tritt das </a:t>
            </a:r>
            <a:r>
              <a:rPr lang="de-AT" sz="1200" b="1" kern="1200" dirty="0">
                <a:solidFill>
                  <a:schemeClr val="tx1"/>
                </a:solidFill>
                <a:latin typeface="+mn-lt"/>
                <a:ea typeface="+mn-ea"/>
                <a:cs typeface="+mn-cs"/>
              </a:rPr>
              <a:t>Freihandelsabkommen</a:t>
            </a:r>
            <a:r>
              <a:rPr lang="de-AT" sz="1200" kern="1200" dirty="0">
                <a:solidFill>
                  <a:schemeClr val="tx1"/>
                </a:solidFill>
                <a:latin typeface="+mn-lt"/>
                <a:ea typeface="+mn-ea"/>
                <a:cs typeface="+mn-cs"/>
              </a:rPr>
              <a:t> zwischen</a:t>
            </a:r>
            <a:r>
              <a:rPr lang="de-AT" sz="1200" b="1" kern="1200" dirty="0">
                <a:solidFill>
                  <a:schemeClr val="tx1"/>
                </a:solidFill>
                <a:latin typeface="+mn-lt"/>
                <a:ea typeface="+mn-ea"/>
                <a:cs typeface="+mn-cs"/>
              </a:rPr>
              <a:t> </a:t>
            </a:r>
            <a:r>
              <a:rPr lang="de-AT" sz="1200" kern="1200" dirty="0">
                <a:solidFill>
                  <a:schemeClr val="tx1"/>
                </a:solidFill>
                <a:latin typeface="+mn-lt"/>
                <a:ea typeface="+mn-ea"/>
                <a:cs typeface="+mn-cs"/>
              </a:rPr>
              <a:t>der EU und UK in Kraft. Dieses ersetzt die Teilnahme am EU-Binnenmarkt und der Zollunion. Wichtige Änderungen betreffen den Güterhandel, die Logistik, die Luftfahrt sowie die Finanzbranche.</a:t>
            </a:r>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11</a:t>
            </a:fld>
            <a:endParaRPr lang="de-AT"/>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sz="1200" kern="1200" dirty="0">
                <a:solidFill>
                  <a:schemeClr val="tx1"/>
                </a:solidFill>
                <a:latin typeface="+mn-lt"/>
                <a:ea typeface="+mn-ea"/>
                <a:cs typeface="+mn-cs"/>
              </a:rPr>
              <a:t>Nach dem Rücktritt von Charles de Gaulle als französischer Staatspräsident ist der Weg zu Verhandlungen mit UK und den anderen beitrittswilligen Staaten frei. UK sowie Dänemark, Irland und Norwegen unterzeichnen die Verträge über die Mitgliedschaft in den </a:t>
            </a:r>
            <a:r>
              <a:rPr lang="de-AT" sz="1200" b="1" kern="1200" dirty="0">
                <a:solidFill>
                  <a:schemeClr val="tx1"/>
                </a:solidFill>
                <a:latin typeface="+mn-lt"/>
                <a:ea typeface="+mn-ea"/>
                <a:cs typeface="+mn-cs"/>
              </a:rPr>
              <a:t>Europäischen Gemeinschaften (EG)</a:t>
            </a:r>
            <a:r>
              <a:rPr lang="de-AT" sz="1200" kern="1200" dirty="0">
                <a:solidFill>
                  <a:schemeClr val="tx1"/>
                </a:solidFill>
                <a:latin typeface="+mn-lt"/>
                <a:ea typeface="+mn-ea"/>
                <a:cs typeface="+mn-cs"/>
              </a:rPr>
              <a:t>. Außer für Norwegen, wo sich die Bevölkerung mit einer knappen Mehrheit gegen den Beitritt entscheidet, treten die Verträge 1973 in Kraft.</a:t>
            </a:r>
          </a:p>
          <a:p>
            <a:r>
              <a:rPr lang="de-AT" sz="1200" kern="1200" dirty="0">
                <a:solidFill>
                  <a:schemeClr val="tx1"/>
                </a:solidFill>
                <a:latin typeface="+mn-lt"/>
                <a:ea typeface="+mn-ea"/>
                <a:cs typeface="+mn-cs"/>
              </a:rPr>
              <a:t>Bereits zwei Jahre später steht die Mitgliedschaft Großbritanniens wieder zur Disposition. Neben einer Abstimmung im Unterhaus gibt es auch eine </a:t>
            </a:r>
            <a:r>
              <a:rPr lang="de-AT" sz="1200" b="1" kern="1200" dirty="0">
                <a:solidFill>
                  <a:schemeClr val="tx1"/>
                </a:solidFill>
                <a:latin typeface="+mn-lt"/>
                <a:ea typeface="+mn-ea"/>
                <a:cs typeface="+mn-cs"/>
              </a:rPr>
              <a:t>Volksabstimmung</a:t>
            </a:r>
            <a:r>
              <a:rPr lang="de-AT" sz="1200" kern="1200" dirty="0">
                <a:solidFill>
                  <a:schemeClr val="tx1"/>
                </a:solidFill>
                <a:latin typeface="+mn-lt"/>
                <a:ea typeface="+mn-ea"/>
                <a:cs typeface="+mn-cs"/>
              </a:rPr>
              <a:t>. Die Frage „Do </a:t>
            </a:r>
            <a:r>
              <a:rPr lang="de-AT" sz="1200" kern="1200" dirty="0" err="1">
                <a:solidFill>
                  <a:schemeClr val="tx1"/>
                </a:solidFill>
                <a:latin typeface="+mn-lt"/>
                <a:ea typeface="+mn-ea"/>
                <a:cs typeface="+mn-cs"/>
              </a:rPr>
              <a:t>you</a:t>
            </a:r>
            <a:r>
              <a:rPr lang="de-AT" sz="1200" kern="1200" dirty="0">
                <a:solidFill>
                  <a:schemeClr val="tx1"/>
                </a:solidFill>
                <a:latin typeface="+mn-lt"/>
                <a:ea typeface="+mn-ea"/>
                <a:cs typeface="+mn-cs"/>
              </a:rPr>
              <a:t> </a:t>
            </a:r>
            <a:r>
              <a:rPr lang="de-AT" sz="1200" kern="1200" dirty="0" err="1">
                <a:solidFill>
                  <a:schemeClr val="tx1"/>
                </a:solidFill>
                <a:latin typeface="+mn-lt"/>
                <a:ea typeface="+mn-ea"/>
                <a:cs typeface="+mn-cs"/>
              </a:rPr>
              <a:t>think</a:t>
            </a:r>
            <a:r>
              <a:rPr lang="de-AT" sz="1200" kern="1200" dirty="0">
                <a:solidFill>
                  <a:schemeClr val="tx1"/>
                </a:solidFill>
                <a:latin typeface="+mn-lt"/>
                <a:ea typeface="+mn-ea"/>
                <a:cs typeface="+mn-cs"/>
              </a:rPr>
              <a:t> </a:t>
            </a:r>
            <a:r>
              <a:rPr lang="de-AT" sz="1200" kern="1200" dirty="0" err="1">
                <a:solidFill>
                  <a:schemeClr val="tx1"/>
                </a:solidFill>
                <a:latin typeface="+mn-lt"/>
                <a:ea typeface="+mn-ea"/>
                <a:cs typeface="+mn-cs"/>
              </a:rPr>
              <a:t>the</a:t>
            </a:r>
            <a:r>
              <a:rPr lang="de-AT" sz="1200" kern="1200" dirty="0">
                <a:solidFill>
                  <a:schemeClr val="tx1"/>
                </a:solidFill>
                <a:latin typeface="+mn-lt"/>
                <a:ea typeface="+mn-ea"/>
                <a:cs typeface="+mn-cs"/>
              </a:rPr>
              <a:t> UK </a:t>
            </a:r>
            <a:r>
              <a:rPr lang="de-AT" sz="1200" kern="1200" dirty="0" err="1">
                <a:solidFill>
                  <a:schemeClr val="tx1"/>
                </a:solidFill>
                <a:latin typeface="+mn-lt"/>
                <a:ea typeface="+mn-ea"/>
                <a:cs typeface="+mn-cs"/>
              </a:rPr>
              <a:t>should</a:t>
            </a:r>
            <a:r>
              <a:rPr lang="de-AT" sz="1200" kern="1200" dirty="0">
                <a:solidFill>
                  <a:schemeClr val="tx1"/>
                </a:solidFill>
                <a:latin typeface="+mn-lt"/>
                <a:ea typeface="+mn-ea"/>
                <a:cs typeface="+mn-cs"/>
              </a:rPr>
              <a:t> </a:t>
            </a:r>
            <a:r>
              <a:rPr lang="de-AT" sz="1200" kern="1200" dirty="0" err="1">
                <a:solidFill>
                  <a:schemeClr val="tx1"/>
                </a:solidFill>
                <a:latin typeface="+mn-lt"/>
                <a:ea typeface="+mn-ea"/>
                <a:cs typeface="+mn-cs"/>
              </a:rPr>
              <a:t>stay</a:t>
            </a:r>
            <a:r>
              <a:rPr lang="de-AT" sz="1200" kern="1200" dirty="0">
                <a:solidFill>
                  <a:schemeClr val="tx1"/>
                </a:solidFill>
                <a:latin typeface="+mn-lt"/>
                <a:ea typeface="+mn-ea"/>
                <a:cs typeface="+mn-cs"/>
              </a:rPr>
              <a:t> in </a:t>
            </a:r>
            <a:r>
              <a:rPr lang="de-AT" sz="1200" kern="1200" dirty="0" err="1">
                <a:solidFill>
                  <a:schemeClr val="tx1"/>
                </a:solidFill>
                <a:latin typeface="+mn-lt"/>
                <a:ea typeface="+mn-ea"/>
                <a:cs typeface="+mn-cs"/>
              </a:rPr>
              <a:t>the</a:t>
            </a:r>
            <a:r>
              <a:rPr lang="de-AT" sz="1200" kern="1200" dirty="0">
                <a:solidFill>
                  <a:schemeClr val="tx1"/>
                </a:solidFill>
                <a:latin typeface="+mn-lt"/>
                <a:ea typeface="+mn-ea"/>
                <a:cs typeface="+mn-cs"/>
              </a:rPr>
              <a:t> European Community?“ beantworten 67,2% mit Ja (bei 64% Wahlbeteiligung). </a:t>
            </a:r>
          </a:p>
          <a:p>
            <a:r>
              <a:rPr lang="de-AT" sz="1200" kern="1200" dirty="0">
                <a:solidFill>
                  <a:schemeClr val="tx1"/>
                </a:solidFill>
                <a:latin typeface="+mn-lt"/>
                <a:ea typeface="+mn-ea"/>
                <a:cs typeface="+mn-cs"/>
              </a:rPr>
              <a:t>Die streitbare britische Premierministerin Margaret Thatcher setzt nach längeren Verhandlungen den </a:t>
            </a:r>
            <a:r>
              <a:rPr lang="de-AT" sz="1200" b="1" kern="1200" dirty="0">
                <a:solidFill>
                  <a:schemeClr val="tx1"/>
                </a:solidFill>
                <a:latin typeface="+mn-lt"/>
                <a:ea typeface="+mn-ea"/>
                <a:cs typeface="+mn-cs"/>
              </a:rPr>
              <a:t>„Briten-Rabatt“ </a:t>
            </a:r>
            <a:r>
              <a:rPr lang="de-AT" sz="1200" kern="1200" dirty="0">
                <a:solidFill>
                  <a:schemeClr val="tx1"/>
                </a:solidFill>
                <a:latin typeface="+mn-lt"/>
                <a:ea typeface="+mn-ea"/>
                <a:cs typeface="+mn-cs"/>
              </a:rPr>
              <a:t>in der Höhe von zwei Dritteln der Netto-Zahlungen durch – mit dem Hinweis, UK profitiere kaum von der Gemeinsamen Agrarpolitik der Europäischen Gemeinschaften. </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2</a:t>
            </a:fld>
            <a:endParaRPr lang="de-AT"/>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sz="1200" kern="1200" dirty="0">
                <a:solidFill>
                  <a:schemeClr val="tx1"/>
                </a:solidFill>
                <a:latin typeface="+mn-lt"/>
                <a:ea typeface="+mn-ea"/>
                <a:cs typeface="+mn-cs"/>
              </a:rPr>
              <a:t>Die 1990er-Jahre bringen bedeutende Integrationsschritte: 1993 tritt der Europäische Binnenmarkt in Kraft – mit den vier Freiheiten (Personen-, Waren-, Dienstleistungs-, Kapitalverkehr). Im selben Jahr tritt der Vertrag über die Europäische Union – bekannt auch als </a:t>
            </a:r>
            <a:r>
              <a:rPr lang="de-AT" sz="1200" b="1" kern="1200" dirty="0">
                <a:solidFill>
                  <a:schemeClr val="tx1"/>
                </a:solidFill>
                <a:latin typeface="+mn-lt"/>
                <a:ea typeface="+mn-ea"/>
                <a:cs typeface="+mn-cs"/>
              </a:rPr>
              <a:t>Vertrag von Maastricht </a:t>
            </a:r>
            <a:r>
              <a:rPr lang="de-AT" sz="1200" kern="1200" dirty="0">
                <a:solidFill>
                  <a:schemeClr val="tx1"/>
                </a:solidFill>
                <a:latin typeface="+mn-lt"/>
                <a:ea typeface="+mn-ea"/>
                <a:cs typeface="+mn-cs"/>
              </a:rPr>
              <a:t>– in Kraft. Aus den Europäischen Gemeinschaften wird die Europäische Union. Diese soll auf drei Säulen basieren: der Fortführung und Erweiterung der Union um neue Politikfelder, der Gemeinsamen Außen- und Sicherheitspolitik und der Zusammenarbeit im Bereich Inneres und Justiz. Auch eine gemeinsame Währung gehört zu den Zielen. UK und Dänemark unterzeichnen den Vertrag allerdings nur mit einer „</a:t>
            </a:r>
            <a:r>
              <a:rPr lang="de-AT" sz="1200" kern="1200" dirty="0" err="1">
                <a:solidFill>
                  <a:schemeClr val="tx1"/>
                </a:solidFill>
                <a:latin typeface="+mn-lt"/>
                <a:ea typeface="+mn-ea"/>
                <a:cs typeface="+mn-cs"/>
              </a:rPr>
              <a:t>Opt</a:t>
            </a:r>
            <a:r>
              <a:rPr lang="de-AT" sz="1200" kern="1200" dirty="0">
                <a:solidFill>
                  <a:schemeClr val="tx1"/>
                </a:solidFill>
                <a:latin typeface="+mn-lt"/>
                <a:ea typeface="+mn-ea"/>
                <a:cs typeface="+mn-cs"/>
              </a:rPr>
              <a:t>-out-Klausel“, die es ihnen erlaubt, selbst über den Beitritt zur Währungsunion zu entscheiden. </a:t>
            </a:r>
          </a:p>
          <a:p>
            <a:r>
              <a:rPr lang="de-AT" sz="1200" kern="1200" dirty="0">
                <a:solidFill>
                  <a:schemeClr val="tx1"/>
                </a:solidFill>
                <a:latin typeface="+mn-lt"/>
                <a:ea typeface="+mn-ea"/>
                <a:cs typeface="+mn-cs"/>
              </a:rPr>
              <a:t>Im Jahr 1995 tritt das </a:t>
            </a:r>
            <a:r>
              <a:rPr lang="de-AT" sz="1200" b="1" kern="1200" dirty="0">
                <a:solidFill>
                  <a:schemeClr val="tx1"/>
                </a:solidFill>
                <a:latin typeface="+mn-lt"/>
                <a:ea typeface="+mn-ea"/>
                <a:cs typeface="+mn-cs"/>
              </a:rPr>
              <a:t>Schengener Abkommen </a:t>
            </a:r>
            <a:r>
              <a:rPr lang="de-AT" sz="1200" kern="1200" dirty="0">
                <a:solidFill>
                  <a:schemeClr val="tx1"/>
                </a:solidFill>
                <a:latin typeface="+mn-lt"/>
                <a:ea typeface="+mn-ea"/>
                <a:cs typeface="+mn-cs"/>
              </a:rPr>
              <a:t>in Kraft. UK gehört (wie Irland) nicht zum Schengen-Raum, partizipiert aber an Teilen der Schengen-Bestimmungen (z. B. grenzüberschreitende Polizeiarbeit).</a:t>
            </a:r>
          </a:p>
          <a:p>
            <a:r>
              <a:rPr lang="de-AT" sz="1200" kern="1200" dirty="0">
                <a:solidFill>
                  <a:schemeClr val="tx1"/>
                </a:solidFill>
                <a:latin typeface="+mn-lt"/>
                <a:ea typeface="+mn-ea"/>
                <a:cs typeface="+mn-cs"/>
              </a:rPr>
              <a:t>Obwohl UK 1990 dem Europäischen Währungssystem (EWS) beitritt, nimmt es nicht an der „dritten Stufe“ teil, mit der die </a:t>
            </a:r>
            <a:r>
              <a:rPr lang="de-AT" sz="1200" b="1" kern="1200" dirty="0">
                <a:solidFill>
                  <a:schemeClr val="tx1"/>
                </a:solidFill>
                <a:latin typeface="+mn-lt"/>
                <a:ea typeface="+mn-ea"/>
                <a:cs typeface="+mn-cs"/>
              </a:rPr>
              <a:t>Einführung der gemeinsamen Währung </a:t>
            </a:r>
            <a:r>
              <a:rPr lang="de-AT" sz="1200" kern="1200" dirty="0">
                <a:solidFill>
                  <a:schemeClr val="tx1"/>
                </a:solidFill>
                <a:latin typeface="+mn-lt"/>
                <a:ea typeface="+mn-ea"/>
                <a:cs typeface="+mn-cs"/>
              </a:rPr>
              <a:t>verbunden ist.</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3</a:t>
            </a:fld>
            <a:endParaRPr lang="de-AT"/>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sz="1200" kern="1200" dirty="0">
                <a:solidFill>
                  <a:schemeClr val="tx1"/>
                </a:solidFill>
                <a:latin typeface="+mn-lt"/>
                <a:ea typeface="+mn-ea"/>
                <a:cs typeface="+mn-cs"/>
              </a:rPr>
              <a:t>Mit den beiden Schritten der Osterweiterung (2004 und 2007) ist die Europäische Union auf 27 Mitglieder angewachsen. Auch die Herausforderungen an die Institutionen sind gestiegen. Mit dem </a:t>
            </a:r>
            <a:r>
              <a:rPr lang="de-AT" sz="1200" b="1" kern="1200" dirty="0">
                <a:solidFill>
                  <a:schemeClr val="tx1"/>
                </a:solidFill>
                <a:latin typeface="+mn-lt"/>
                <a:ea typeface="+mn-ea"/>
                <a:cs typeface="+mn-cs"/>
              </a:rPr>
              <a:t>Vertrag von Lissabon </a:t>
            </a:r>
            <a:r>
              <a:rPr lang="de-AT" sz="1200" kern="1200" dirty="0">
                <a:solidFill>
                  <a:schemeClr val="tx1"/>
                </a:solidFill>
                <a:latin typeface="+mn-lt"/>
                <a:ea typeface="+mn-ea"/>
                <a:cs typeface="+mn-cs"/>
              </a:rPr>
              <a:t>gelingt die letzte Reform der Europäischen Union. Mit dem Vertrag soll die Union demokratischer, transparenter und effizienter werden. Im  Artikel 50 ist erstmals die Möglichkeit verankert, dass ein Mitgliedsstaat die Union verlässt.</a:t>
            </a:r>
          </a:p>
          <a:p>
            <a:r>
              <a:rPr lang="de-AT" sz="1200" kern="1200" dirty="0">
                <a:solidFill>
                  <a:schemeClr val="tx1"/>
                </a:solidFill>
                <a:latin typeface="+mn-lt"/>
                <a:ea typeface="+mn-ea"/>
                <a:cs typeface="+mn-cs"/>
              </a:rPr>
              <a:t>Der britische Premierminister Gordon Brown unterschreibt den Vertrag zwar (2007), allerdings nicht im Rahmen einer offiziellen Zeremonie, sondern einige Stunden später. Er gibt vor, im fraglichen Augenblick „einen Termin mit Vertretern von Ausschüssen“ zu haben.</a:t>
            </a:r>
          </a:p>
          <a:p>
            <a:r>
              <a:rPr lang="de-AT" sz="1200" kern="1200" dirty="0">
                <a:solidFill>
                  <a:schemeClr val="tx1"/>
                </a:solidFill>
                <a:latin typeface="+mn-lt"/>
                <a:ea typeface="+mn-ea"/>
                <a:cs typeface="+mn-cs"/>
              </a:rPr>
              <a:t>In weiterer Folge verstärken sich in UK die europafeindlichen Tendenzen. Mit der EU-Erweiterung 2004 verzichtet das Land auf Übergangsregelungen zur Einwanderung (wie Deutschland und Österreich). Dadurch steigt die Immigration – besonders aus Polen – stark an. Der Anstieg der Arbeitslosigkeit infolge der Finanzkrise (ab 2007) verstärkt in Teilen der Bevölkerung das Gefühl der Überfremdung. Verknappungen auf dem Wohnungsmarkt und Engpässe im Gesundheitssystem (National </a:t>
            </a:r>
            <a:r>
              <a:rPr lang="de-AT" sz="1200" kern="1200" dirty="0" err="1">
                <a:solidFill>
                  <a:schemeClr val="tx1"/>
                </a:solidFill>
                <a:latin typeface="+mn-lt"/>
                <a:ea typeface="+mn-ea"/>
                <a:cs typeface="+mn-cs"/>
              </a:rPr>
              <a:t>Health</a:t>
            </a:r>
            <a:r>
              <a:rPr lang="de-AT" sz="1200" kern="1200" dirty="0">
                <a:solidFill>
                  <a:schemeClr val="tx1"/>
                </a:solidFill>
                <a:latin typeface="+mn-lt"/>
                <a:ea typeface="+mn-ea"/>
                <a:cs typeface="+mn-cs"/>
              </a:rPr>
              <a:t> Service) werden mit der starken Immigration in Verbindung gebracht.</a:t>
            </a:r>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4</a:t>
            </a:fld>
            <a:endParaRPr lang="de-AT"/>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r>
              <a:rPr lang="de-AT" sz="1200" kern="1200" dirty="0">
                <a:solidFill>
                  <a:schemeClr val="tx1"/>
                </a:solidFill>
                <a:latin typeface="+mn-lt"/>
                <a:ea typeface="+mn-ea"/>
                <a:cs typeface="+mn-cs"/>
              </a:rPr>
              <a:t>Seit 2010 regiert in UK David Cameron als gemäßigt europaskeptischer Premierminister. Gleichzeitig gewinnt die UK Independence Party (UKIP) immer mehr Stimmen. In einer Grundsatzrede (2013) verspricht er, die Beziehungen Großbritanniens zur EU neu auszuhandeln und ein Referendum über den Verbleib seines Landes in der EU abzuhalten. </a:t>
            </a:r>
          </a:p>
          <a:p>
            <a:r>
              <a:rPr lang="de-AT" sz="1200" kern="1200" dirty="0">
                <a:solidFill>
                  <a:schemeClr val="tx1"/>
                </a:solidFill>
                <a:latin typeface="+mn-lt"/>
                <a:ea typeface="+mn-ea"/>
                <a:cs typeface="+mn-cs"/>
              </a:rPr>
              <a:t>Auf dem EU-Gipfel im Februar 2016 handelt Cameron ein Reformpaket mit den anderen Staats- und Regierungschefs der EU aus. Unter anderem sollen Sozialleistungen für Arbeitnehmer/innen aus anderen EU-Ländern reduziert werden. Außerdem wird die Sonderstellung von UK anerkannt und dass das Land nicht zu einer weiteren politischen Integration verpflichtet ist. Die Reformen sollen in Kraft treten, falls sich die britische Bevölkerung beim angekündigten Referendum für den Verbleib des Landes in der EU entscheidet. </a:t>
            </a:r>
          </a:p>
          <a:p>
            <a:r>
              <a:rPr lang="de-AT" sz="1200" kern="1200" dirty="0">
                <a:solidFill>
                  <a:schemeClr val="tx1"/>
                </a:solidFill>
                <a:latin typeface="+mn-lt"/>
                <a:ea typeface="+mn-ea"/>
                <a:cs typeface="+mn-cs"/>
              </a:rPr>
              <a:t>Am 23. Juni 2016 entscheiden sich die Briten in einem </a:t>
            </a:r>
            <a:r>
              <a:rPr lang="de-AT" sz="1200" b="1" kern="1200" dirty="0">
                <a:solidFill>
                  <a:schemeClr val="tx1"/>
                </a:solidFill>
                <a:latin typeface="+mn-lt"/>
                <a:ea typeface="+mn-ea"/>
                <a:cs typeface="+mn-cs"/>
              </a:rPr>
              <a:t>Referendum</a:t>
            </a:r>
            <a:r>
              <a:rPr lang="de-AT" sz="1200" kern="1200" dirty="0">
                <a:solidFill>
                  <a:schemeClr val="tx1"/>
                </a:solidFill>
                <a:latin typeface="+mn-lt"/>
                <a:ea typeface="+mn-ea"/>
                <a:cs typeface="+mn-cs"/>
              </a:rPr>
              <a:t> über die Mitgliedschaft ihres Landes in der EU für den </a:t>
            </a:r>
            <a:r>
              <a:rPr lang="de-AT" sz="1200" kern="1200" dirty="0" err="1">
                <a:solidFill>
                  <a:schemeClr val="tx1"/>
                </a:solidFill>
                <a:latin typeface="+mn-lt"/>
                <a:ea typeface="+mn-ea"/>
                <a:cs typeface="+mn-cs"/>
              </a:rPr>
              <a:t>Brexit</a:t>
            </a:r>
            <a:r>
              <a:rPr lang="de-AT" sz="1200" kern="1200" dirty="0">
                <a:solidFill>
                  <a:schemeClr val="tx1"/>
                </a:solidFill>
                <a:latin typeface="+mn-lt"/>
                <a:ea typeface="+mn-ea"/>
                <a:cs typeface="+mn-cs"/>
              </a:rPr>
              <a:t>: Bei einer Wahlbeteiligung von 72% stimmen 52% für den Austritt („</a:t>
            </a:r>
            <a:r>
              <a:rPr lang="de-AT" sz="1200" kern="1200" dirty="0" err="1">
                <a:solidFill>
                  <a:schemeClr val="tx1"/>
                </a:solidFill>
                <a:latin typeface="+mn-lt"/>
                <a:ea typeface="+mn-ea"/>
                <a:cs typeface="+mn-cs"/>
              </a:rPr>
              <a:t>leave</a:t>
            </a:r>
            <a:r>
              <a:rPr lang="de-AT" sz="1200" kern="1200" dirty="0">
                <a:solidFill>
                  <a:schemeClr val="tx1"/>
                </a:solidFill>
                <a:latin typeface="+mn-lt"/>
                <a:ea typeface="+mn-ea"/>
                <a:cs typeface="+mn-cs"/>
              </a:rPr>
              <a:t>“), 48% für den Verbleib („</a:t>
            </a:r>
            <a:r>
              <a:rPr lang="de-AT" sz="1200" kern="1200" dirty="0" err="1">
                <a:solidFill>
                  <a:schemeClr val="tx1"/>
                </a:solidFill>
                <a:latin typeface="+mn-lt"/>
                <a:ea typeface="+mn-ea"/>
                <a:cs typeface="+mn-cs"/>
              </a:rPr>
              <a:t>stay</a:t>
            </a:r>
            <a:r>
              <a:rPr lang="de-AT" sz="1200" kern="1200" dirty="0">
                <a:solidFill>
                  <a:schemeClr val="tx1"/>
                </a:solidFill>
                <a:latin typeface="+mn-lt"/>
                <a:ea typeface="+mn-ea"/>
                <a:cs typeface="+mn-cs"/>
              </a:rPr>
              <a:t>“). Wenige Wochen später tritt David Cameron als Premierminister zurück.</a:t>
            </a:r>
          </a:p>
          <a:p>
            <a:r>
              <a:rPr lang="de-AT" sz="1200" kern="1200" dirty="0">
                <a:solidFill>
                  <a:schemeClr val="tx1"/>
                </a:solidFill>
                <a:latin typeface="+mn-lt"/>
                <a:ea typeface="+mn-ea"/>
                <a:cs typeface="+mn-cs"/>
              </a:rPr>
              <a:t>Seine Nachfolgerin Theresa May stellt am 29. März 2017 den </a:t>
            </a:r>
            <a:r>
              <a:rPr lang="de-AT" sz="1200" b="1" kern="1200" dirty="0">
                <a:solidFill>
                  <a:schemeClr val="tx1"/>
                </a:solidFill>
                <a:latin typeface="+mn-lt"/>
                <a:ea typeface="+mn-ea"/>
                <a:cs typeface="+mn-cs"/>
              </a:rPr>
              <a:t>Austrittsantrag </a:t>
            </a:r>
            <a:r>
              <a:rPr lang="de-AT" sz="1200" kern="1200" dirty="0">
                <a:solidFill>
                  <a:schemeClr val="tx1"/>
                </a:solidFill>
                <a:latin typeface="+mn-lt"/>
                <a:ea typeface="+mn-ea"/>
                <a:cs typeface="+mn-cs"/>
              </a:rPr>
              <a:t>in einer schriftlichen Mitteilung an den Europäischen Rat gemäß Artikel 50 des Vertrags über die Europäische Union. Damit ist eine </a:t>
            </a:r>
            <a:r>
              <a:rPr lang="de-AT" sz="1200" b="1" kern="1200" dirty="0">
                <a:solidFill>
                  <a:schemeClr val="tx1"/>
                </a:solidFill>
                <a:latin typeface="+mn-lt"/>
                <a:ea typeface="+mn-ea"/>
                <a:cs typeface="+mn-cs"/>
              </a:rPr>
              <a:t>Zweijahresfrist </a:t>
            </a:r>
            <a:r>
              <a:rPr lang="de-AT" sz="1200" kern="1200" dirty="0">
                <a:solidFill>
                  <a:schemeClr val="tx1"/>
                </a:solidFill>
                <a:latin typeface="+mn-lt"/>
                <a:ea typeface="+mn-ea"/>
                <a:cs typeface="+mn-cs"/>
              </a:rPr>
              <a:t>verbunden, innerhalb der eine Vereinbarung geschlossen werden soll. Die Verhandlungen finden zwischen der britischen Regierung und der Europäischen Kommission statt.</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5</a:t>
            </a:fld>
            <a:endParaRPr lang="de-AT"/>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latin typeface="+mn-lt"/>
                <a:ea typeface="+mn-ea"/>
                <a:cs typeface="+mn-cs"/>
              </a:rPr>
              <a:t>Zwar einigen sich die EU und die UK-Regierung im November 2018 über den </a:t>
            </a:r>
            <a:r>
              <a:rPr lang="de-AT" sz="1200" b="1" kern="1200" dirty="0">
                <a:solidFill>
                  <a:schemeClr val="tx1"/>
                </a:solidFill>
                <a:latin typeface="+mn-lt"/>
                <a:ea typeface="+mn-ea"/>
                <a:cs typeface="+mn-cs"/>
              </a:rPr>
              <a:t>Austrittsvertrag</a:t>
            </a:r>
            <a:r>
              <a:rPr lang="de-AT" sz="1200" kern="1200" dirty="0">
                <a:solidFill>
                  <a:schemeClr val="tx1"/>
                </a:solidFill>
                <a:latin typeface="+mn-lt"/>
                <a:ea typeface="+mn-ea"/>
                <a:cs typeface="+mn-cs"/>
              </a:rPr>
              <a:t>, aber im britischen Parlament (Unterhaus) gibt es beträchtliche Widerstände – vor allem ist die „</a:t>
            </a:r>
            <a:r>
              <a:rPr lang="de-AT" sz="1200" kern="1200" dirty="0" err="1">
                <a:solidFill>
                  <a:schemeClr val="tx1"/>
                </a:solidFill>
                <a:latin typeface="+mn-lt"/>
                <a:ea typeface="+mn-ea"/>
                <a:cs typeface="+mn-cs"/>
              </a:rPr>
              <a:t>Backstop</a:t>
            </a:r>
            <a:r>
              <a:rPr lang="de-AT" sz="1200" kern="1200" dirty="0">
                <a:solidFill>
                  <a:schemeClr val="tx1"/>
                </a:solidFill>
                <a:latin typeface="+mn-lt"/>
                <a:ea typeface="+mn-ea"/>
                <a:cs typeface="+mn-cs"/>
              </a:rPr>
              <a:t>“-Klausel strittig, die eine harte Grenze zwischen der Republik Irland und Nordirland verhindern soll. Bei drei weiteren Abstimmungen findet der Austrittsvertrag keine Mehrheit. </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6</a:t>
            </a:fld>
            <a:endParaRPr lang="de-AT"/>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latin typeface="+mn-lt"/>
                <a:ea typeface="+mn-ea"/>
                <a:cs typeface="+mn-cs"/>
              </a:rPr>
              <a:t>Um einen ungeregelten Austritt („</a:t>
            </a:r>
            <a:r>
              <a:rPr lang="de-AT" sz="1200" kern="1200" dirty="0" err="1">
                <a:solidFill>
                  <a:schemeClr val="tx1"/>
                </a:solidFill>
                <a:latin typeface="+mn-lt"/>
                <a:ea typeface="+mn-ea"/>
                <a:cs typeface="+mn-cs"/>
              </a:rPr>
              <a:t>Hard</a:t>
            </a:r>
            <a:r>
              <a:rPr lang="de-AT" sz="1200" kern="1200" dirty="0">
                <a:solidFill>
                  <a:schemeClr val="tx1"/>
                </a:solidFill>
                <a:latin typeface="+mn-lt"/>
                <a:ea typeface="+mn-ea"/>
                <a:cs typeface="+mn-cs"/>
              </a:rPr>
              <a:t> </a:t>
            </a:r>
            <a:r>
              <a:rPr lang="de-AT" sz="1200" kern="1200" dirty="0" err="1">
                <a:solidFill>
                  <a:schemeClr val="tx1"/>
                </a:solidFill>
                <a:latin typeface="+mn-lt"/>
                <a:ea typeface="+mn-ea"/>
                <a:cs typeface="+mn-cs"/>
              </a:rPr>
              <a:t>Brexit</a:t>
            </a:r>
            <a:r>
              <a:rPr lang="de-AT" sz="1200" kern="1200" dirty="0">
                <a:solidFill>
                  <a:schemeClr val="tx1"/>
                </a:solidFill>
                <a:latin typeface="+mn-lt"/>
                <a:ea typeface="+mn-ea"/>
                <a:cs typeface="+mn-cs"/>
              </a:rPr>
              <a:t>“) am 29. März 2019 zu verhindern, einigen sich der Europäische Rat und die britische Regierung zweimal auf eine </a:t>
            </a:r>
            <a:r>
              <a:rPr lang="de-AT" sz="1200" b="1" kern="1200" dirty="0">
                <a:solidFill>
                  <a:schemeClr val="tx1"/>
                </a:solidFill>
                <a:latin typeface="+mn-lt"/>
                <a:ea typeface="+mn-ea"/>
                <a:cs typeface="+mn-cs"/>
              </a:rPr>
              <a:t>Verschiebung</a:t>
            </a:r>
            <a:r>
              <a:rPr lang="de-AT" sz="1200" kern="1200" dirty="0">
                <a:solidFill>
                  <a:schemeClr val="tx1"/>
                </a:solidFill>
                <a:latin typeface="+mn-lt"/>
                <a:ea typeface="+mn-ea"/>
                <a:cs typeface="+mn-cs"/>
              </a:rPr>
              <a:t> des Austrittstermins bis spätestens 31. 10. 2019.</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7</a:t>
            </a:fld>
            <a:endParaRPr lang="de-AT"/>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latin typeface="+mn-lt"/>
                <a:ea typeface="+mn-ea"/>
                <a:cs typeface="+mn-cs"/>
              </a:rPr>
              <a:t>Im Juli 2019 tritt Theresa May als britische Ministerpräsidentin zurück, </a:t>
            </a:r>
            <a:r>
              <a:rPr lang="de-AT" sz="1200" b="1" kern="1200" dirty="0">
                <a:solidFill>
                  <a:schemeClr val="tx1"/>
                </a:solidFill>
                <a:latin typeface="+mn-lt"/>
                <a:ea typeface="+mn-ea"/>
                <a:cs typeface="+mn-cs"/>
              </a:rPr>
              <a:t>Nachfolger </a:t>
            </a:r>
            <a:r>
              <a:rPr lang="de-AT" sz="1200" kern="1200" dirty="0">
                <a:solidFill>
                  <a:schemeClr val="tx1"/>
                </a:solidFill>
                <a:latin typeface="+mn-lt"/>
                <a:ea typeface="+mn-ea"/>
                <a:cs typeface="+mn-cs"/>
              </a:rPr>
              <a:t>ist </a:t>
            </a:r>
            <a:r>
              <a:rPr lang="de-AT" sz="1200" b="1" kern="1200" dirty="0">
                <a:solidFill>
                  <a:schemeClr val="tx1"/>
                </a:solidFill>
                <a:latin typeface="+mn-lt"/>
                <a:ea typeface="+mn-ea"/>
                <a:cs typeface="+mn-cs"/>
              </a:rPr>
              <a:t>Boris Johnson</a:t>
            </a:r>
            <a:r>
              <a:rPr lang="de-AT" sz="1200" kern="1200" dirty="0">
                <a:solidFill>
                  <a:schemeClr val="tx1"/>
                </a:solidFill>
                <a:latin typeface="+mn-lt"/>
                <a:ea typeface="+mn-ea"/>
                <a:cs typeface="+mn-cs"/>
              </a:rPr>
              <a:t>. Im Oktober einigen sich die britische Regierung und die EU auf ein neuverhandeltes Austrittsabkommen. Bei einer vorgezogenen </a:t>
            </a:r>
            <a:r>
              <a:rPr lang="de-AT" sz="1200" b="1" kern="1200" dirty="0">
                <a:solidFill>
                  <a:schemeClr val="tx1"/>
                </a:solidFill>
                <a:latin typeface="+mn-lt"/>
                <a:ea typeface="+mn-ea"/>
                <a:cs typeface="+mn-cs"/>
              </a:rPr>
              <a:t>Parlamentswahl </a:t>
            </a:r>
            <a:r>
              <a:rPr lang="de-AT" sz="1200" kern="1200" dirty="0">
                <a:solidFill>
                  <a:schemeClr val="tx1"/>
                </a:solidFill>
                <a:latin typeface="+mn-lt"/>
                <a:ea typeface="+mn-ea"/>
                <a:cs typeface="+mn-cs"/>
              </a:rPr>
              <a:t>in UK erreicht die Konservative Partei die absolute Mehrheit. </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8</a:t>
            </a:fld>
            <a:endParaRPr lang="de-AT"/>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de-AT" sz="1200" kern="1200" dirty="0">
                <a:solidFill>
                  <a:schemeClr val="tx1"/>
                </a:solidFill>
                <a:latin typeface="+mn-lt"/>
                <a:ea typeface="+mn-ea"/>
                <a:cs typeface="+mn-cs"/>
              </a:rPr>
              <a:t>Als neuerlich verschobenes  Austrittsdatum wird der 31. Jänner 2020 fixiert. Im Jänner 2020 stimmen das britische Parlament und das EU-Parlament dem neuen </a:t>
            </a:r>
            <a:r>
              <a:rPr lang="de-AT" sz="1200" b="1" kern="1200" dirty="0" err="1">
                <a:solidFill>
                  <a:schemeClr val="tx1"/>
                </a:solidFill>
                <a:latin typeface="+mn-lt"/>
                <a:ea typeface="+mn-ea"/>
                <a:cs typeface="+mn-cs"/>
              </a:rPr>
              <a:t>Brexit</a:t>
            </a:r>
            <a:r>
              <a:rPr lang="de-AT" sz="1200" b="1" kern="1200" dirty="0">
                <a:solidFill>
                  <a:schemeClr val="tx1"/>
                </a:solidFill>
                <a:latin typeface="+mn-lt"/>
                <a:ea typeface="+mn-ea"/>
                <a:cs typeface="+mn-cs"/>
              </a:rPr>
              <a:t>-Abkommen </a:t>
            </a:r>
            <a:r>
              <a:rPr lang="de-AT" sz="1200" kern="1200" dirty="0">
                <a:solidFill>
                  <a:schemeClr val="tx1"/>
                </a:solidFill>
                <a:latin typeface="+mn-lt"/>
                <a:ea typeface="+mn-ea"/>
                <a:cs typeface="+mn-cs"/>
              </a:rPr>
              <a:t>zu. Am 31. Jänner 2020 verlässt das Vereinigte Königreich die Europäische Union.</a:t>
            </a:r>
          </a:p>
          <a:p>
            <a:endParaRPr lang="de-AT" dirty="0"/>
          </a:p>
        </p:txBody>
      </p:sp>
      <p:sp>
        <p:nvSpPr>
          <p:cNvPr id="4" name="Foliennummernplatzhalter 3"/>
          <p:cNvSpPr>
            <a:spLocks noGrp="1"/>
          </p:cNvSpPr>
          <p:nvPr>
            <p:ph type="sldNum" sz="quarter" idx="10"/>
          </p:nvPr>
        </p:nvSpPr>
        <p:spPr/>
        <p:txBody>
          <a:bodyPr/>
          <a:lstStyle/>
          <a:p>
            <a:fld id="{1A4B75D5-AC62-4345-917B-BC06E3D22D9A}" type="slidenum">
              <a:rPr lang="de-AT" smtClean="0"/>
              <a:t>9</a:t>
            </a:fld>
            <a:endParaRPr lang="de-A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A21ABC-B7DC-6C4D-A5B8-6288C98DBAAA}"/>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x-none"/>
          </a:p>
        </p:txBody>
      </p:sp>
      <p:sp>
        <p:nvSpPr>
          <p:cNvPr id="3" name="Subtitle 2">
            <a:extLst>
              <a:ext uri="{FF2B5EF4-FFF2-40B4-BE49-F238E27FC236}">
                <a16:creationId xmlns:a16="http://schemas.microsoft.com/office/drawing/2014/main" id="{7324E53E-75B9-AE43-B9EB-2AF0E9DFB4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x-none"/>
          </a:p>
        </p:txBody>
      </p:sp>
      <p:sp>
        <p:nvSpPr>
          <p:cNvPr id="4" name="Date Placeholder 3">
            <a:extLst>
              <a:ext uri="{FF2B5EF4-FFF2-40B4-BE49-F238E27FC236}">
                <a16:creationId xmlns:a16="http://schemas.microsoft.com/office/drawing/2014/main" id="{0DB15009-62BC-A94D-B75B-3F3326F13AC0}"/>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5" name="Footer Placeholder 4">
            <a:extLst>
              <a:ext uri="{FF2B5EF4-FFF2-40B4-BE49-F238E27FC236}">
                <a16:creationId xmlns:a16="http://schemas.microsoft.com/office/drawing/2014/main" id="{5C161443-559B-7143-9DBD-F4E34CF26939}"/>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C5724168-63AC-E444-B742-21D134FF06EF}"/>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29766947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551CC1-B40B-C147-84AF-2FB6841A63CD}"/>
              </a:ext>
            </a:extLst>
          </p:cNvPr>
          <p:cNvSpPr>
            <a:spLocks noGrp="1"/>
          </p:cNvSpPr>
          <p:nvPr>
            <p:ph type="title"/>
          </p:nvPr>
        </p:nvSpPr>
        <p:spPr/>
        <p:txBody>
          <a:bodyPr/>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108EEA8D-1721-E24C-9237-18E220D31693}"/>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B15EB593-31A1-E349-8120-8D27258037E7}"/>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5" name="Footer Placeholder 4">
            <a:extLst>
              <a:ext uri="{FF2B5EF4-FFF2-40B4-BE49-F238E27FC236}">
                <a16:creationId xmlns:a16="http://schemas.microsoft.com/office/drawing/2014/main" id="{14708F23-BE02-A545-9E1B-CAEC6207B84A}"/>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80456190-C48B-FA4D-8AB4-E7669B6A32F5}"/>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88180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277252-C816-324A-A61D-D19337088FC8}"/>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x-none"/>
          </a:p>
        </p:txBody>
      </p:sp>
      <p:sp>
        <p:nvSpPr>
          <p:cNvPr id="3" name="Vertical Text Placeholder 2">
            <a:extLst>
              <a:ext uri="{FF2B5EF4-FFF2-40B4-BE49-F238E27FC236}">
                <a16:creationId xmlns:a16="http://schemas.microsoft.com/office/drawing/2014/main" id="{212C49BB-0961-C542-920C-899E9869BF2F}"/>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D8920A96-1DA5-E947-BDF0-F0880DA4E3A8}"/>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5" name="Footer Placeholder 4">
            <a:extLst>
              <a:ext uri="{FF2B5EF4-FFF2-40B4-BE49-F238E27FC236}">
                <a16:creationId xmlns:a16="http://schemas.microsoft.com/office/drawing/2014/main" id="{FA5ADFD3-04F8-BD4F-AA9E-71710752203F}"/>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09B942B0-3F1D-9448-B030-C3E8782F35DC}"/>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18579306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26B-83C8-314A-A1CB-E5DF9A3B960E}"/>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5AFDD60F-72A6-0E44-82BA-BC2942FAD0D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2A8DABDC-DA4C-0D4F-8D7B-E7B8604E6E20}"/>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5" name="Footer Placeholder 4">
            <a:extLst>
              <a:ext uri="{FF2B5EF4-FFF2-40B4-BE49-F238E27FC236}">
                <a16:creationId xmlns:a16="http://schemas.microsoft.com/office/drawing/2014/main" id="{95737FA0-32B3-E040-89FB-4985DD01179E}"/>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9EE97512-3A38-4044-918B-89BEC32F11A3}"/>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2533460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AED1DA-AAD6-974C-9F1B-16D391F601B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x-none"/>
          </a:p>
        </p:txBody>
      </p:sp>
      <p:sp>
        <p:nvSpPr>
          <p:cNvPr id="3" name="Text Placeholder 2">
            <a:extLst>
              <a:ext uri="{FF2B5EF4-FFF2-40B4-BE49-F238E27FC236}">
                <a16:creationId xmlns:a16="http://schemas.microsoft.com/office/drawing/2014/main" id="{1E804518-ED36-1D44-9791-3A8A7E3FCBE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8BD6A84E-8F13-0E4A-9EB3-2D0EE270E149}"/>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5" name="Footer Placeholder 4">
            <a:extLst>
              <a:ext uri="{FF2B5EF4-FFF2-40B4-BE49-F238E27FC236}">
                <a16:creationId xmlns:a16="http://schemas.microsoft.com/office/drawing/2014/main" id="{B8BB17DC-5116-2743-A4A0-B96F5708E84F}"/>
              </a:ext>
            </a:extLst>
          </p:cNvPr>
          <p:cNvSpPr>
            <a:spLocks noGrp="1"/>
          </p:cNvSpPr>
          <p:nvPr>
            <p:ph type="ftr" sz="quarter" idx="11"/>
          </p:nvPr>
        </p:nvSpPr>
        <p:spPr/>
        <p:txBody>
          <a:bodyPr/>
          <a:lstStyle/>
          <a:p>
            <a:endParaRPr lang="x-none"/>
          </a:p>
        </p:txBody>
      </p:sp>
      <p:sp>
        <p:nvSpPr>
          <p:cNvPr id="6" name="Slide Number Placeholder 5">
            <a:extLst>
              <a:ext uri="{FF2B5EF4-FFF2-40B4-BE49-F238E27FC236}">
                <a16:creationId xmlns:a16="http://schemas.microsoft.com/office/drawing/2014/main" id="{84A17062-058A-9845-81E9-2232B716FC89}"/>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2015513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12BEB4-455A-D14B-BCA8-ED4006AB696A}"/>
              </a:ext>
            </a:extLst>
          </p:cNvPr>
          <p:cNvSpPr>
            <a:spLocks noGrp="1"/>
          </p:cNvSpPr>
          <p:nvPr>
            <p:ph type="title"/>
          </p:nvPr>
        </p:nvSpPr>
        <p:spPr/>
        <p:txBody>
          <a:bodyPr/>
          <a:lstStyle/>
          <a:p>
            <a:r>
              <a:rPr lang="en-GB"/>
              <a:t>Click to edit Master title style</a:t>
            </a:r>
            <a:endParaRPr lang="x-none"/>
          </a:p>
        </p:txBody>
      </p:sp>
      <p:sp>
        <p:nvSpPr>
          <p:cNvPr id="3" name="Content Placeholder 2">
            <a:extLst>
              <a:ext uri="{FF2B5EF4-FFF2-40B4-BE49-F238E27FC236}">
                <a16:creationId xmlns:a16="http://schemas.microsoft.com/office/drawing/2014/main" id="{B7F1650C-77B8-F64E-A45E-25BF6A3B61E0}"/>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Content Placeholder 3">
            <a:extLst>
              <a:ext uri="{FF2B5EF4-FFF2-40B4-BE49-F238E27FC236}">
                <a16:creationId xmlns:a16="http://schemas.microsoft.com/office/drawing/2014/main" id="{2F307DE7-7467-8A43-8556-8478094281BD}"/>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Date Placeholder 4">
            <a:extLst>
              <a:ext uri="{FF2B5EF4-FFF2-40B4-BE49-F238E27FC236}">
                <a16:creationId xmlns:a16="http://schemas.microsoft.com/office/drawing/2014/main" id="{5A4CA045-B21C-934B-B46A-D9C4CCABD36C}"/>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6" name="Footer Placeholder 5">
            <a:extLst>
              <a:ext uri="{FF2B5EF4-FFF2-40B4-BE49-F238E27FC236}">
                <a16:creationId xmlns:a16="http://schemas.microsoft.com/office/drawing/2014/main" id="{D86C140B-A9AD-5946-B4D8-3ED2ABD1A556}"/>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3FA3C3C5-A29B-694A-B74B-0A5DA900F0EE}"/>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5574757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2E6DD4-1970-6D42-8195-3BD19C3819D2}"/>
              </a:ext>
            </a:extLst>
          </p:cNvPr>
          <p:cNvSpPr>
            <a:spLocks noGrp="1"/>
          </p:cNvSpPr>
          <p:nvPr>
            <p:ph type="title"/>
          </p:nvPr>
        </p:nvSpPr>
        <p:spPr>
          <a:xfrm>
            <a:off x="839788" y="365125"/>
            <a:ext cx="10515600" cy="1325563"/>
          </a:xfrm>
        </p:spPr>
        <p:txBody>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5F064587-7063-F941-B019-CC1C1A21ED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D6B91D17-FB2C-A448-8EF5-3732AC7F4F54}"/>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5" name="Text Placeholder 4">
            <a:extLst>
              <a:ext uri="{FF2B5EF4-FFF2-40B4-BE49-F238E27FC236}">
                <a16:creationId xmlns:a16="http://schemas.microsoft.com/office/drawing/2014/main" id="{D0C4C476-F7AB-DC45-867B-32FFBE28F18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121CD716-1F5F-9443-9071-B64628F553E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7" name="Date Placeholder 6">
            <a:extLst>
              <a:ext uri="{FF2B5EF4-FFF2-40B4-BE49-F238E27FC236}">
                <a16:creationId xmlns:a16="http://schemas.microsoft.com/office/drawing/2014/main" id="{AC98E466-E9AA-2640-9E40-5A19F2F4B7B4}"/>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8" name="Footer Placeholder 7">
            <a:extLst>
              <a:ext uri="{FF2B5EF4-FFF2-40B4-BE49-F238E27FC236}">
                <a16:creationId xmlns:a16="http://schemas.microsoft.com/office/drawing/2014/main" id="{B42EDAFF-2DF0-B64F-B2D6-0E052F550D77}"/>
              </a:ext>
            </a:extLst>
          </p:cNvPr>
          <p:cNvSpPr>
            <a:spLocks noGrp="1"/>
          </p:cNvSpPr>
          <p:nvPr>
            <p:ph type="ftr" sz="quarter" idx="11"/>
          </p:nvPr>
        </p:nvSpPr>
        <p:spPr/>
        <p:txBody>
          <a:bodyPr/>
          <a:lstStyle/>
          <a:p>
            <a:endParaRPr lang="x-none"/>
          </a:p>
        </p:txBody>
      </p:sp>
      <p:sp>
        <p:nvSpPr>
          <p:cNvPr id="9" name="Slide Number Placeholder 8">
            <a:extLst>
              <a:ext uri="{FF2B5EF4-FFF2-40B4-BE49-F238E27FC236}">
                <a16:creationId xmlns:a16="http://schemas.microsoft.com/office/drawing/2014/main" id="{4F5E13DB-1804-B740-90B9-579F7A09A81D}"/>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15169911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B9FB4E-68FF-9A4C-AD5A-7690F4AE0724}"/>
              </a:ext>
            </a:extLst>
          </p:cNvPr>
          <p:cNvSpPr>
            <a:spLocks noGrp="1"/>
          </p:cNvSpPr>
          <p:nvPr>
            <p:ph type="title"/>
          </p:nvPr>
        </p:nvSpPr>
        <p:spPr/>
        <p:txBody>
          <a:bodyPr/>
          <a:lstStyle/>
          <a:p>
            <a:r>
              <a:rPr lang="en-GB"/>
              <a:t>Click to edit Master title style</a:t>
            </a:r>
            <a:endParaRPr lang="x-none"/>
          </a:p>
        </p:txBody>
      </p:sp>
      <p:sp>
        <p:nvSpPr>
          <p:cNvPr id="3" name="Date Placeholder 2">
            <a:extLst>
              <a:ext uri="{FF2B5EF4-FFF2-40B4-BE49-F238E27FC236}">
                <a16:creationId xmlns:a16="http://schemas.microsoft.com/office/drawing/2014/main" id="{EE7AD5A6-4195-D144-93BE-F829EDFE0188}"/>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4" name="Footer Placeholder 3">
            <a:extLst>
              <a:ext uri="{FF2B5EF4-FFF2-40B4-BE49-F238E27FC236}">
                <a16:creationId xmlns:a16="http://schemas.microsoft.com/office/drawing/2014/main" id="{CA2E5D8B-94C4-8645-BEB5-B05B8E14DD94}"/>
              </a:ext>
            </a:extLst>
          </p:cNvPr>
          <p:cNvSpPr>
            <a:spLocks noGrp="1"/>
          </p:cNvSpPr>
          <p:nvPr>
            <p:ph type="ftr" sz="quarter" idx="11"/>
          </p:nvPr>
        </p:nvSpPr>
        <p:spPr/>
        <p:txBody>
          <a:bodyPr/>
          <a:lstStyle/>
          <a:p>
            <a:endParaRPr lang="x-none"/>
          </a:p>
        </p:txBody>
      </p:sp>
      <p:sp>
        <p:nvSpPr>
          <p:cNvPr id="5" name="Slide Number Placeholder 4">
            <a:extLst>
              <a:ext uri="{FF2B5EF4-FFF2-40B4-BE49-F238E27FC236}">
                <a16:creationId xmlns:a16="http://schemas.microsoft.com/office/drawing/2014/main" id="{4797DFA4-2999-9241-B0FB-7751CB90547F}"/>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27300469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66B35AE-02DE-094B-955E-9E7A8B790AD2}"/>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3" name="Footer Placeholder 2">
            <a:extLst>
              <a:ext uri="{FF2B5EF4-FFF2-40B4-BE49-F238E27FC236}">
                <a16:creationId xmlns:a16="http://schemas.microsoft.com/office/drawing/2014/main" id="{AF097C8F-E5B8-084E-B354-DE94AC2537B5}"/>
              </a:ext>
            </a:extLst>
          </p:cNvPr>
          <p:cNvSpPr>
            <a:spLocks noGrp="1"/>
          </p:cNvSpPr>
          <p:nvPr>
            <p:ph type="ftr" sz="quarter" idx="11"/>
          </p:nvPr>
        </p:nvSpPr>
        <p:spPr/>
        <p:txBody>
          <a:bodyPr/>
          <a:lstStyle/>
          <a:p>
            <a:endParaRPr lang="x-none"/>
          </a:p>
        </p:txBody>
      </p:sp>
      <p:sp>
        <p:nvSpPr>
          <p:cNvPr id="4" name="Slide Number Placeholder 3">
            <a:extLst>
              <a:ext uri="{FF2B5EF4-FFF2-40B4-BE49-F238E27FC236}">
                <a16:creationId xmlns:a16="http://schemas.microsoft.com/office/drawing/2014/main" id="{F0C7DC60-2AB2-6241-AB07-F33E05167D36}"/>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3539242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43F0D-12CD-804E-B068-FF9E306B10E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x-none"/>
          </a:p>
        </p:txBody>
      </p:sp>
      <p:sp>
        <p:nvSpPr>
          <p:cNvPr id="3" name="Content Placeholder 2">
            <a:extLst>
              <a:ext uri="{FF2B5EF4-FFF2-40B4-BE49-F238E27FC236}">
                <a16:creationId xmlns:a16="http://schemas.microsoft.com/office/drawing/2014/main" id="{C96A1370-81F7-1649-A9F9-D5F834FBEB8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Text Placeholder 3">
            <a:extLst>
              <a:ext uri="{FF2B5EF4-FFF2-40B4-BE49-F238E27FC236}">
                <a16:creationId xmlns:a16="http://schemas.microsoft.com/office/drawing/2014/main" id="{B3B601E1-96EC-E14E-9F5F-3A66DF43694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8B3D9715-A7A2-3440-ACA7-579633B3422B}"/>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6" name="Footer Placeholder 5">
            <a:extLst>
              <a:ext uri="{FF2B5EF4-FFF2-40B4-BE49-F238E27FC236}">
                <a16:creationId xmlns:a16="http://schemas.microsoft.com/office/drawing/2014/main" id="{6FD10B7E-7257-3841-AB36-91C90EC8BBEA}"/>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C0757D71-7919-9A4F-95AD-37C01F1D876B}"/>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24781691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0BE36-0920-4E4A-BDCF-A37DA678999F}"/>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x-none"/>
          </a:p>
        </p:txBody>
      </p:sp>
      <p:sp>
        <p:nvSpPr>
          <p:cNvPr id="3" name="Picture Placeholder 2">
            <a:extLst>
              <a:ext uri="{FF2B5EF4-FFF2-40B4-BE49-F238E27FC236}">
                <a16:creationId xmlns:a16="http://schemas.microsoft.com/office/drawing/2014/main" id="{CE841F90-D22A-FC43-AFDE-B851BF5F756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x-none"/>
          </a:p>
        </p:txBody>
      </p:sp>
      <p:sp>
        <p:nvSpPr>
          <p:cNvPr id="4" name="Text Placeholder 3">
            <a:extLst>
              <a:ext uri="{FF2B5EF4-FFF2-40B4-BE49-F238E27FC236}">
                <a16:creationId xmlns:a16="http://schemas.microsoft.com/office/drawing/2014/main" id="{7AA96607-029E-6049-AC7A-69658CCFD21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3432F3E7-101C-D646-B59B-D05BF4D2BDDC}"/>
              </a:ext>
            </a:extLst>
          </p:cNvPr>
          <p:cNvSpPr>
            <a:spLocks noGrp="1"/>
          </p:cNvSpPr>
          <p:nvPr>
            <p:ph type="dt" sz="half" idx="10"/>
          </p:nvPr>
        </p:nvSpPr>
        <p:spPr/>
        <p:txBody>
          <a:bodyPr/>
          <a:lstStyle/>
          <a:p>
            <a:fld id="{AB419E68-69DD-334F-9C41-15FD60006DC4}" type="datetimeFigureOut">
              <a:rPr lang="x-none" smtClean="0"/>
              <a:pPr/>
              <a:t>24.02.21</a:t>
            </a:fld>
            <a:endParaRPr lang="x-none"/>
          </a:p>
        </p:txBody>
      </p:sp>
      <p:sp>
        <p:nvSpPr>
          <p:cNvPr id="6" name="Footer Placeholder 5">
            <a:extLst>
              <a:ext uri="{FF2B5EF4-FFF2-40B4-BE49-F238E27FC236}">
                <a16:creationId xmlns:a16="http://schemas.microsoft.com/office/drawing/2014/main" id="{939D0E49-9F63-124E-9454-083099E78AD6}"/>
              </a:ext>
            </a:extLst>
          </p:cNvPr>
          <p:cNvSpPr>
            <a:spLocks noGrp="1"/>
          </p:cNvSpPr>
          <p:nvPr>
            <p:ph type="ftr" sz="quarter" idx="11"/>
          </p:nvPr>
        </p:nvSpPr>
        <p:spPr/>
        <p:txBody>
          <a:bodyPr/>
          <a:lstStyle/>
          <a:p>
            <a:endParaRPr lang="x-none"/>
          </a:p>
        </p:txBody>
      </p:sp>
      <p:sp>
        <p:nvSpPr>
          <p:cNvPr id="7" name="Slide Number Placeholder 6">
            <a:extLst>
              <a:ext uri="{FF2B5EF4-FFF2-40B4-BE49-F238E27FC236}">
                <a16:creationId xmlns:a16="http://schemas.microsoft.com/office/drawing/2014/main" id="{6254050F-71AC-374C-B2B4-BC568425E530}"/>
              </a:ext>
            </a:extLst>
          </p:cNvPr>
          <p:cNvSpPr>
            <a:spLocks noGrp="1"/>
          </p:cNvSpPr>
          <p:nvPr>
            <p:ph type="sldNum" sz="quarter" idx="12"/>
          </p:nvPr>
        </p:nvSpPr>
        <p:spPr/>
        <p:txBody>
          <a:bodyPr/>
          <a:lstStyle/>
          <a:p>
            <a:fld id="{1E925A63-F80E-5C4E-B0A2-E26BB5A62367}" type="slidenum">
              <a:rPr lang="x-none" smtClean="0"/>
              <a:pPr/>
              <a:t>‹Nr.›</a:t>
            </a:fld>
            <a:endParaRPr lang="x-none"/>
          </a:p>
        </p:txBody>
      </p:sp>
    </p:spTree>
    <p:extLst>
      <p:ext uri="{BB962C8B-B14F-4D97-AF65-F5344CB8AC3E}">
        <p14:creationId xmlns:p14="http://schemas.microsoft.com/office/powerpoint/2010/main" val="11746424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28F459E-C260-C54B-8343-67F85E198A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x-none"/>
          </a:p>
        </p:txBody>
      </p:sp>
      <p:sp>
        <p:nvSpPr>
          <p:cNvPr id="3" name="Text Placeholder 2">
            <a:extLst>
              <a:ext uri="{FF2B5EF4-FFF2-40B4-BE49-F238E27FC236}">
                <a16:creationId xmlns:a16="http://schemas.microsoft.com/office/drawing/2014/main" id="{EC9BAC69-7C51-3542-BBED-1B1992FCFC9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x-none"/>
          </a:p>
        </p:txBody>
      </p:sp>
      <p:sp>
        <p:nvSpPr>
          <p:cNvPr id="4" name="Date Placeholder 3">
            <a:extLst>
              <a:ext uri="{FF2B5EF4-FFF2-40B4-BE49-F238E27FC236}">
                <a16:creationId xmlns:a16="http://schemas.microsoft.com/office/drawing/2014/main" id="{339A4D29-BA83-1443-8B27-465B4221AB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419E68-69DD-334F-9C41-15FD60006DC4}" type="datetimeFigureOut">
              <a:rPr lang="x-none" smtClean="0"/>
              <a:pPr/>
              <a:t>24.02.21</a:t>
            </a:fld>
            <a:endParaRPr lang="x-none"/>
          </a:p>
        </p:txBody>
      </p:sp>
      <p:sp>
        <p:nvSpPr>
          <p:cNvPr id="5" name="Footer Placeholder 4">
            <a:extLst>
              <a:ext uri="{FF2B5EF4-FFF2-40B4-BE49-F238E27FC236}">
                <a16:creationId xmlns:a16="http://schemas.microsoft.com/office/drawing/2014/main" id="{03D6C43A-5BAE-8849-B1DE-ED642D9625B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x-none"/>
          </a:p>
        </p:txBody>
      </p:sp>
      <p:sp>
        <p:nvSpPr>
          <p:cNvPr id="6" name="Slide Number Placeholder 5">
            <a:extLst>
              <a:ext uri="{FF2B5EF4-FFF2-40B4-BE49-F238E27FC236}">
                <a16:creationId xmlns:a16="http://schemas.microsoft.com/office/drawing/2014/main" id="{99D66615-6E21-F246-8A27-4DFDED1DF1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E925A63-F80E-5C4E-B0A2-E26BB5A62367}" type="slidenum">
              <a:rPr lang="x-none" smtClean="0"/>
              <a:pPr/>
              <a:t>‹Nr.›</a:t>
            </a:fld>
            <a:endParaRPr lang="x-none"/>
          </a:p>
        </p:txBody>
      </p:sp>
    </p:spTree>
    <p:extLst>
      <p:ext uri="{BB962C8B-B14F-4D97-AF65-F5344CB8AC3E}">
        <p14:creationId xmlns:p14="http://schemas.microsoft.com/office/powerpoint/2010/main" val="1307159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a:t>
            </a:r>
            <a:r>
              <a:rPr lang="de-DE" sz="4000" b="1">
                <a:latin typeface="Verdana" panose="020B0604030504040204" pitchFamily="34" charset="0"/>
                <a:ea typeface="Verdana" panose="020B0604030504040204" pitchFamily="34" charset="0"/>
                <a:cs typeface="Verdana" panose="020B0604030504040204" pitchFamily="34" charset="0"/>
              </a:rPr>
              <a:t>UK – </a:t>
            </a:r>
            <a:r>
              <a:rPr lang="de-DE" sz="4000" b="1" dirty="0">
                <a:latin typeface="Verdana" panose="020B0604030504040204" pitchFamily="34" charset="0"/>
                <a:ea typeface="Verdana" panose="020B0604030504040204" pitchFamily="34" charset="0"/>
                <a:cs typeface="Verdana" panose="020B0604030504040204" pitchFamily="34" charset="0"/>
              </a:rPr>
              <a:t>eine wechselvolle Geschichte (1)</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1154430" y="2537460"/>
            <a:ext cx="9395460" cy="2123658"/>
          </a:xfrm>
          <a:prstGeom prst="rect">
            <a:avLst/>
          </a:prstGeom>
          <a:noFill/>
        </p:spPr>
        <p:txBody>
          <a:bodyPr wrap="square" rtlCol="0">
            <a:spAutoFit/>
          </a:bodyPr>
          <a:lstStyle/>
          <a:p>
            <a:pPr marL="514350" indent="-514350">
              <a:buAutoNum type="arabicPlain" startAt="1960"/>
              <a:tabLst>
                <a:tab pos="1793875" algn="l"/>
              </a:tabLst>
            </a:pPr>
            <a:r>
              <a:rPr lang="de-AT" sz="2800" dirty="0">
                <a:latin typeface="Verdana" pitchFamily="34" charset="0"/>
                <a:ea typeface="Verdana" pitchFamily="34" charset="0"/>
              </a:rPr>
              <a:t>	UK ist Gründungsmitglied der EFTA 	(Europäische Freihandelszone).</a:t>
            </a:r>
          </a:p>
          <a:p>
            <a:pPr marL="514350" indent="-514350">
              <a:tabLst>
                <a:tab pos="1793875" algn="l"/>
              </a:tabLst>
            </a:pPr>
            <a:r>
              <a:rPr lang="de-AT" sz="2000" dirty="0">
                <a:latin typeface="Verdana" pitchFamily="34" charset="0"/>
                <a:ea typeface="Verdana" pitchFamily="34" charset="0"/>
              </a:rPr>
              <a:t>	</a:t>
            </a:r>
          </a:p>
          <a:p>
            <a:pPr marL="514350" indent="-514350">
              <a:tabLst>
                <a:tab pos="1793875" algn="l"/>
              </a:tabLst>
            </a:pPr>
            <a:r>
              <a:rPr lang="de-AT" sz="2800" dirty="0">
                <a:latin typeface="Verdana" pitchFamily="34" charset="0"/>
                <a:ea typeface="Verdana" pitchFamily="34" charset="0"/>
              </a:rPr>
              <a:t>1961/67	Beitrittsantrag von UK zur EWG scheitert 	am Veto Frankreichs	.</a:t>
            </a:r>
          </a:p>
        </p:txBody>
      </p:sp>
    </p:spTree>
    <p:extLst>
      <p:ext uri="{BB962C8B-B14F-4D97-AF65-F5344CB8AC3E}">
        <p14:creationId xmlns:p14="http://schemas.microsoft.com/office/powerpoint/2010/main" val="8296727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(10)</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1" y="2548890"/>
            <a:ext cx="9825989" cy="2862322"/>
          </a:xfrm>
          <a:prstGeom prst="rect">
            <a:avLst/>
          </a:prstGeom>
          <a:noFill/>
        </p:spPr>
        <p:txBody>
          <a:bodyPr wrap="square" rtlCol="0">
            <a:spAutoFit/>
          </a:bodyPr>
          <a:lstStyle/>
          <a:p>
            <a:pPr marL="514350" indent="-514350">
              <a:tabLst>
                <a:tab pos="2332038" algn="l"/>
              </a:tabLst>
            </a:pPr>
            <a:r>
              <a:rPr lang="de-AT" sz="2800" dirty="0">
                <a:latin typeface="Verdana" pitchFamily="34" charset="0"/>
                <a:ea typeface="Verdana" pitchFamily="34" charset="0"/>
              </a:rPr>
              <a:t>Feb. 2020	Beginn der Übergangsphase: 	Regelungen des EU-Binnenmarktes 	bleiben weiterhin gültig.</a:t>
            </a:r>
          </a:p>
          <a:p>
            <a:pPr marL="514350" indent="-514350">
              <a:tabLst>
                <a:tab pos="2149475" algn="l"/>
              </a:tabLst>
            </a:pPr>
            <a:endParaRPr lang="de-AT" sz="2000" dirty="0">
              <a:latin typeface="Verdana" pitchFamily="34" charset="0"/>
              <a:ea typeface="Verdana" pitchFamily="34" charset="0"/>
            </a:endParaRPr>
          </a:p>
          <a:p>
            <a:pPr marL="514350" indent="-514350">
              <a:tabLst>
                <a:tab pos="2332038" algn="l"/>
              </a:tabLst>
            </a:pPr>
            <a:r>
              <a:rPr lang="de-AT" sz="2800" dirty="0">
                <a:latin typeface="Verdana" pitchFamily="34" charset="0"/>
                <a:ea typeface="Verdana" pitchFamily="34" charset="0"/>
              </a:rPr>
              <a:t>Dez. 2020	</a:t>
            </a:r>
            <a:r>
              <a:rPr lang="de-AT" sz="2800" dirty="0" err="1">
                <a:latin typeface="Verdana" pitchFamily="34" charset="0"/>
                <a:ea typeface="Verdana" pitchFamily="34" charset="0"/>
              </a:rPr>
              <a:t>Brexit</a:t>
            </a:r>
            <a:r>
              <a:rPr lang="de-AT" sz="2800" dirty="0">
                <a:latin typeface="Verdana" pitchFamily="34" charset="0"/>
                <a:ea typeface="Verdana" pitchFamily="34" charset="0"/>
              </a:rPr>
              <a:t>-Abkommen wird fixiert.</a:t>
            </a:r>
          </a:p>
          <a:p>
            <a:pPr marL="514350" indent="-514350">
              <a:tabLst>
                <a:tab pos="2149475" algn="l"/>
              </a:tabLst>
            </a:pPr>
            <a:endParaRPr lang="de-AT" sz="2000" dirty="0">
              <a:latin typeface="Verdana" pitchFamily="34" charset="0"/>
              <a:ea typeface="Verdana" pitchFamily="34" charset="0"/>
            </a:endParaRPr>
          </a:p>
          <a:p>
            <a:pPr marL="514350" indent="-514350">
              <a:tabLst>
                <a:tab pos="2149475" algn="l"/>
                <a:tab pos="2332038" algn="l"/>
              </a:tabLst>
            </a:pPr>
            <a:r>
              <a:rPr lang="de-AT" sz="2800" dirty="0">
                <a:latin typeface="Verdana" pitchFamily="34" charset="0"/>
                <a:ea typeface="Verdana" pitchFamily="34" charset="0"/>
              </a:rPr>
              <a:t>31.12.2020		Ende der Übergangsfrist	 </a:t>
            </a:r>
          </a:p>
        </p:txBody>
      </p:sp>
    </p:spTree>
    <p:extLst>
      <p:ext uri="{BB962C8B-B14F-4D97-AF65-F5344CB8AC3E}">
        <p14:creationId xmlns:p14="http://schemas.microsoft.com/office/powerpoint/2010/main" val="8296727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(11)</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1" y="2548890"/>
            <a:ext cx="9825989" cy="1692771"/>
          </a:xfrm>
          <a:prstGeom prst="rect">
            <a:avLst/>
          </a:prstGeom>
          <a:noFill/>
        </p:spPr>
        <p:txBody>
          <a:bodyPr wrap="square" rtlCol="0">
            <a:spAutoFit/>
          </a:bodyPr>
          <a:lstStyle/>
          <a:p>
            <a:pPr marL="514350" indent="-514350">
              <a:tabLst>
                <a:tab pos="2332038" algn="l"/>
              </a:tabLst>
            </a:pPr>
            <a:r>
              <a:rPr lang="de-AT" sz="2800" dirty="0">
                <a:latin typeface="Verdana" pitchFamily="34" charset="0"/>
                <a:ea typeface="Verdana" pitchFamily="34" charset="0"/>
              </a:rPr>
              <a:t>01.01.2021	Freihandelsabkommen zwischen EU und 	UK tritt in Kraft.</a:t>
            </a:r>
          </a:p>
          <a:p>
            <a:pPr marL="514350" indent="-514350">
              <a:tabLst>
                <a:tab pos="2149475" algn="l"/>
              </a:tabLst>
            </a:pPr>
            <a:endParaRPr lang="de-AT" sz="2000" dirty="0">
              <a:latin typeface="Verdana" pitchFamily="34" charset="0"/>
              <a:ea typeface="Verdana" pitchFamily="34" charset="0"/>
            </a:endParaRPr>
          </a:p>
          <a:p>
            <a:pPr marL="514350" indent="-514350">
              <a:tabLst>
                <a:tab pos="2332038" algn="l"/>
              </a:tabLst>
            </a:pPr>
            <a:r>
              <a:rPr lang="de-AT" sz="2800" dirty="0">
                <a:latin typeface="Verdana" pitchFamily="34" charset="0"/>
                <a:ea typeface="Verdana" pitchFamily="34" charset="0"/>
              </a:rPr>
              <a:t>	 </a:t>
            </a:r>
          </a:p>
        </p:txBody>
      </p:sp>
    </p:spTree>
    <p:extLst>
      <p:ext uri="{BB962C8B-B14F-4D97-AF65-F5344CB8AC3E}">
        <p14:creationId xmlns:p14="http://schemas.microsoft.com/office/powerpoint/2010/main" val="8296727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(2)</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1154430" y="2537460"/>
            <a:ext cx="9395460" cy="2985433"/>
          </a:xfrm>
          <a:prstGeom prst="rect">
            <a:avLst/>
          </a:prstGeom>
          <a:noFill/>
        </p:spPr>
        <p:txBody>
          <a:bodyPr wrap="square" rtlCol="0">
            <a:spAutoFit/>
          </a:bodyPr>
          <a:lstStyle/>
          <a:p>
            <a:pPr marL="514350" indent="-514350">
              <a:buAutoNum type="arabicPlain" startAt="1973"/>
              <a:tabLst>
                <a:tab pos="1793875" algn="l"/>
              </a:tabLst>
            </a:pPr>
            <a:r>
              <a:rPr lang="de-AT" sz="2800" dirty="0">
                <a:latin typeface="Verdana" pitchFamily="34" charset="0"/>
                <a:ea typeface="Verdana" pitchFamily="34" charset="0"/>
              </a:rPr>
              <a:t>	UK tritt der EG (Europäische 	Gemeinschaften) bei.</a:t>
            </a:r>
            <a:br>
              <a:rPr lang="de-AT" sz="2800" dirty="0">
                <a:latin typeface="Verdana" pitchFamily="34" charset="0"/>
                <a:ea typeface="Verdana" pitchFamily="34" charset="0"/>
              </a:rPr>
            </a:br>
            <a:endParaRPr lang="de-AT" sz="2000" dirty="0">
              <a:latin typeface="Verdana" pitchFamily="34" charset="0"/>
              <a:ea typeface="Verdana" pitchFamily="34" charset="0"/>
            </a:endParaRPr>
          </a:p>
          <a:p>
            <a:pPr marL="514350" indent="-514350">
              <a:buAutoNum type="arabicPlain" startAt="1973"/>
              <a:tabLst>
                <a:tab pos="1793875" algn="l"/>
              </a:tabLst>
            </a:pPr>
            <a:r>
              <a:rPr lang="de-AT" sz="2800" dirty="0">
                <a:latin typeface="Verdana" pitchFamily="34" charset="0"/>
                <a:ea typeface="Verdana" pitchFamily="34" charset="0"/>
              </a:rPr>
              <a:t>		Volksabstimmung zum Beitritt (67% 	Zustimmung zum Beitritt)</a:t>
            </a:r>
          </a:p>
          <a:p>
            <a:pPr marL="514350" indent="-514350">
              <a:tabLst>
                <a:tab pos="1793875" algn="l"/>
              </a:tabLst>
            </a:pPr>
            <a:r>
              <a:rPr lang="de-AT" sz="2800" dirty="0">
                <a:latin typeface="Verdana" pitchFamily="34" charset="0"/>
                <a:ea typeface="Verdana" pitchFamily="34" charset="0"/>
              </a:rPr>
              <a:t>	</a:t>
            </a:r>
          </a:p>
          <a:p>
            <a:pPr marL="514350" indent="-514350">
              <a:tabLst>
                <a:tab pos="1793875" algn="l"/>
              </a:tabLst>
            </a:pPr>
            <a:r>
              <a:rPr lang="de-AT" sz="2800" dirty="0">
                <a:latin typeface="Verdana" pitchFamily="34" charset="0"/>
                <a:ea typeface="Verdana" pitchFamily="34" charset="0"/>
              </a:rPr>
              <a:t>1984	„Briten-Rabatt“</a:t>
            </a:r>
          </a:p>
        </p:txBody>
      </p:sp>
    </p:spTree>
    <p:extLst>
      <p:ext uri="{BB962C8B-B14F-4D97-AF65-F5344CB8AC3E}">
        <p14:creationId xmlns:p14="http://schemas.microsoft.com/office/powerpoint/2010/main" val="829672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(3)</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1154430" y="2537460"/>
            <a:ext cx="9395460" cy="2677656"/>
          </a:xfrm>
          <a:prstGeom prst="rect">
            <a:avLst/>
          </a:prstGeom>
          <a:noFill/>
        </p:spPr>
        <p:txBody>
          <a:bodyPr wrap="square" rtlCol="0">
            <a:spAutoFit/>
          </a:bodyPr>
          <a:lstStyle/>
          <a:p>
            <a:pPr marL="514350" indent="-514350">
              <a:tabLst>
                <a:tab pos="1793875" algn="l"/>
              </a:tabLst>
            </a:pPr>
            <a:r>
              <a:rPr lang="de-AT" sz="2800" dirty="0">
                <a:latin typeface="Verdana" pitchFamily="34" charset="0"/>
                <a:ea typeface="Verdana" pitchFamily="34" charset="0"/>
              </a:rPr>
              <a:t>1992	UK unterzeichnet den Vertrag von 	Maastricht.</a:t>
            </a:r>
            <a:br>
              <a:rPr lang="de-AT" sz="2800" dirty="0">
                <a:latin typeface="Verdana" pitchFamily="34" charset="0"/>
                <a:ea typeface="Verdana" pitchFamily="34" charset="0"/>
              </a:rPr>
            </a:br>
            <a:r>
              <a:rPr lang="de-AT" sz="2800" dirty="0">
                <a:latin typeface="Verdana" pitchFamily="34" charset="0"/>
                <a:ea typeface="Verdana" pitchFamily="34" charset="0"/>
              </a:rPr>
              <a:t>	</a:t>
            </a:r>
            <a:r>
              <a:rPr lang="de-AT" sz="2800" dirty="0">
                <a:latin typeface="Verdana" pitchFamily="34" charset="0"/>
                <a:ea typeface="Verdana" pitchFamily="34" charset="0"/>
                <a:sym typeface="Wingdings"/>
              </a:rPr>
              <a:t>	keine Teilnahme am Euro</a:t>
            </a:r>
            <a:br>
              <a:rPr lang="de-AT" sz="2800" dirty="0">
                <a:latin typeface="Verdana" pitchFamily="34" charset="0"/>
                <a:ea typeface="Verdana" pitchFamily="34" charset="0"/>
                <a:sym typeface="Wingdings"/>
              </a:rPr>
            </a:br>
            <a:r>
              <a:rPr lang="de-AT" sz="2800" dirty="0">
                <a:latin typeface="Verdana" pitchFamily="34" charset="0"/>
                <a:ea typeface="Verdana" pitchFamily="34" charset="0"/>
                <a:sym typeface="Wingdings"/>
              </a:rPr>
              <a:t>	 	keine Teilnahme am Vertrag von 				Schengen</a:t>
            </a:r>
            <a:br>
              <a:rPr lang="de-AT" sz="2800" dirty="0">
                <a:latin typeface="Verdana" pitchFamily="34" charset="0"/>
                <a:ea typeface="Verdana" pitchFamily="34" charset="0"/>
              </a:rPr>
            </a:br>
            <a:r>
              <a:rPr lang="de-AT" sz="2800" dirty="0">
                <a:latin typeface="Verdana" pitchFamily="34" charset="0"/>
                <a:ea typeface="Verdana" pitchFamily="34" charset="0"/>
              </a:rPr>
              <a:t>	</a:t>
            </a:r>
          </a:p>
        </p:txBody>
      </p:sp>
    </p:spTree>
    <p:extLst>
      <p:ext uri="{BB962C8B-B14F-4D97-AF65-F5344CB8AC3E}">
        <p14:creationId xmlns:p14="http://schemas.microsoft.com/office/powerpoint/2010/main" val="829672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(4)</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1154430" y="2537460"/>
            <a:ext cx="9395460" cy="2123658"/>
          </a:xfrm>
          <a:prstGeom prst="rect">
            <a:avLst/>
          </a:prstGeom>
          <a:noFill/>
        </p:spPr>
        <p:txBody>
          <a:bodyPr wrap="square" rtlCol="0">
            <a:spAutoFit/>
          </a:bodyPr>
          <a:lstStyle/>
          <a:p>
            <a:pPr marL="514350" indent="-514350">
              <a:tabLst>
                <a:tab pos="1793875" algn="l"/>
              </a:tabLst>
            </a:pPr>
            <a:r>
              <a:rPr lang="de-AT" sz="2800" dirty="0">
                <a:latin typeface="Verdana" pitchFamily="34" charset="0"/>
                <a:ea typeface="Verdana" pitchFamily="34" charset="0"/>
              </a:rPr>
              <a:t>2009	Vertrag von Lissabon: regelt erstmals 	den Austritt eines Mitgliedstaates aus 	der EU (Artikel 50)</a:t>
            </a:r>
          </a:p>
          <a:p>
            <a:pPr marL="514350" indent="-514350">
              <a:buAutoNum type="arabicPlain" startAt="2007"/>
              <a:tabLst>
                <a:tab pos="1793875" algn="l"/>
              </a:tabLst>
            </a:pPr>
            <a:endParaRPr lang="de-AT" sz="2000" dirty="0">
              <a:latin typeface="Verdana" pitchFamily="34" charset="0"/>
              <a:ea typeface="Verdana" pitchFamily="34" charset="0"/>
            </a:endParaRPr>
          </a:p>
          <a:p>
            <a:pPr marL="514350" indent="-514350">
              <a:tabLst>
                <a:tab pos="1793875" algn="l"/>
              </a:tabLst>
            </a:pPr>
            <a:r>
              <a:rPr lang="de-AT" sz="2800" dirty="0">
                <a:latin typeface="Verdana" pitchFamily="34" charset="0"/>
                <a:ea typeface="Verdana" pitchFamily="34" charset="0"/>
              </a:rPr>
              <a:t>		Unterzeichnung durch UK</a:t>
            </a:r>
          </a:p>
        </p:txBody>
      </p:sp>
    </p:spTree>
    <p:extLst>
      <p:ext uri="{BB962C8B-B14F-4D97-AF65-F5344CB8AC3E}">
        <p14:creationId xmlns:p14="http://schemas.microsoft.com/office/powerpoint/2010/main" val="8296727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(5)</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1" y="2548890"/>
            <a:ext cx="9627156" cy="2985433"/>
          </a:xfrm>
          <a:prstGeom prst="rect">
            <a:avLst/>
          </a:prstGeom>
          <a:noFill/>
        </p:spPr>
        <p:txBody>
          <a:bodyPr wrap="square" rtlCol="0">
            <a:spAutoFit/>
          </a:bodyPr>
          <a:lstStyle/>
          <a:p>
            <a:pPr marL="514350" indent="-514350">
              <a:tabLst>
                <a:tab pos="2149475" algn="l"/>
              </a:tabLst>
            </a:pPr>
            <a:r>
              <a:rPr lang="de-AT" sz="2800" dirty="0">
                <a:latin typeface="Verdana" pitchFamily="34" charset="0"/>
                <a:ea typeface="Verdana" pitchFamily="34" charset="0"/>
              </a:rPr>
              <a:t>Juni 2016	Referendum über den Austritt von 		UK aus der EU (52% </a:t>
            </a:r>
            <a:r>
              <a:rPr lang="de-AT" sz="2800" dirty="0" err="1">
                <a:latin typeface="Verdana" pitchFamily="34" charset="0"/>
                <a:ea typeface="Verdana" pitchFamily="34" charset="0"/>
              </a:rPr>
              <a:t>leave</a:t>
            </a:r>
            <a:r>
              <a:rPr lang="de-AT" sz="2800" dirty="0">
                <a:latin typeface="Verdana" pitchFamily="34" charset="0"/>
                <a:ea typeface="Verdana" pitchFamily="34" charset="0"/>
              </a:rPr>
              <a:t> / 48% </a:t>
            </a:r>
            <a:r>
              <a:rPr lang="de-AT" sz="2800" dirty="0" err="1">
                <a:latin typeface="Verdana" pitchFamily="34" charset="0"/>
                <a:ea typeface="Verdana" pitchFamily="34" charset="0"/>
              </a:rPr>
              <a:t>stay</a:t>
            </a:r>
            <a:r>
              <a:rPr lang="de-AT" sz="2800" dirty="0">
                <a:latin typeface="Verdana" pitchFamily="34" charset="0"/>
                <a:ea typeface="Verdana" pitchFamily="34" charset="0"/>
              </a:rPr>
              <a:t>)</a:t>
            </a:r>
          </a:p>
          <a:p>
            <a:pPr marL="514350" indent="-514350">
              <a:tabLst>
                <a:tab pos="2149475" algn="l"/>
              </a:tabLst>
            </a:pPr>
            <a:endParaRPr lang="de-AT" sz="2000" dirty="0">
              <a:latin typeface="Verdana" pitchFamily="34" charset="0"/>
              <a:ea typeface="Verdana" pitchFamily="34" charset="0"/>
            </a:endParaRPr>
          </a:p>
          <a:p>
            <a:pPr marL="514350" indent="-514350">
              <a:tabLst>
                <a:tab pos="2149475" algn="l"/>
              </a:tabLst>
            </a:pPr>
            <a:r>
              <a:rPr lang="de-AT" sz="2800" dirty="0">
                <a:latin typeface="Verdana" pitchFamily="34" charset="0"/>
                <a:ea typeface="Verdana" pitchFamily="34" charset="0"/>
              </a:rPr>
              <a:t>März 2017	Offizieller Austrittsantrag (Art. 50)</a:t>
            </a:r>
          </a:p>
          <a:p>
            <a:pPr marL="514350" indent="-514350">
              <a:tabLst>
                <a:tab pos="2149475" algn="l"/>
              </a:tabLst>
            </a:pPr>
            <a:r>
              <a:rPr lang="de-AT" sz="2800" dirty="0">
                <a:latin typeface="Verdana" pitchFamily="34" charset="0"/>
                <a:ea typeface="Verdana" pitchFamily="34" charset="0"/>
              </a:rPr>
              <a:t>		Zweijahresfrist</a:t>
            </a:r>
          </a:p>
          <a:p>
            <a:pPr marL="514350" indent="-514350">
              <a:tabLst>
                <a:tab pos="2149475" algn="l"/>
              </a:tabLst>
            </a:pPr>
            <a:r>
              <a:rPr lang="de-AT" sz="2800" dirty="0">
                <a:latin typeface="Verdana" pitchFamily="34" charset="0"/>
                <a:ea typeface="Verdana" pitchFamily="34" charset="0"/>
              </a:rPr>
              <a:t>		Verhandlungen zwischen Europäischer 	Kommission und britischer Regierung</a:t>
            </a:r>
          </a:p>
        </p:txBody>
      </p:sp>
    </p:spTree>
    <p:extLst>
      <p:ext uri="{BB962C8B-B14F-4D97-AF65-F5344CB8AC3E}">
        <p14:creationId xmlns:p14="http://schemas.microsoft.com/office/powerpoint/2010/main" val="8296727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(6)</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1" y="2548890"/>
            <a:ext cx="9627156" cy="2554545"/>
          </a:xfrm>
          <a:prstGeom prst="rect">
            <a:avLst/>
          </a:prstGeom>
          <a:noFill/>
        </p:spPr>
        <p:txBody>
          <a:bodyPr wrap="square" rtlCol="0">
            <a:spAutoFit/>
          </a:bodyPr>
          <a:lstStyle/>
          <a:p>
            <a:pPr marL="514350" indent="-514350">
              <a:tabLst>
                <a:tab pos="2149475" algn="l"/>
              </a:tabLst>
            </a:pPr>
            <a:r>
              <a:rPr lang="de-AT" sz="2800" dirty="0">
                <a:latin typeface="Verdana" pitchFamily="34" charset="0"/>
                <a:ea typeface="Verdana" pitchFamily="34" charset="0"/>
              </a:rPr>
              <a:t>Nov. 2018	Regierungschefs der EU („Europäischer 	Rat“) unterzeichnen Austrittsvertrag.</a:t>
            </a:r>
          </a:p>
          <a:p>
            <a:pPr marL="514350" indent="-514350">
              <a:tabLst>
                <a:tab pos="2149475" algn="l"/>
              </a:tabLst>
            </a:pPr>
            <a:endParaRPr lang="de-AT" sz="2000" dirty="0">
              <a:latin typeface="Verdana" pitchFamily="34" charset="0"/>
              <a:ea typeface="Verdana" pitchFamily="34" charset="0"/>
            </a:endParaRPr>
          </a:p>
          <a:p>
            <a:pPr marL="514350" indent="-514350">
              <a:tabLst>
                <a:tab pos="2149475" algn="l"/>
              </a:tabLst>
            </a:pPr>
            <a:r>
              <a:rPr lang="de-AT" sz="2800" dirty="0">
                <a:latin typeface="Verdana" pitchFamily="34" charset="0"/>
                <a:ea typeface="Verdana" pitchFamily="34" charset="0"/>
              </a:rPr>
              <a:t>Jan. 2019	Mehrheit des britischen Parlaments 	gegen den Austrittsvertrag der 	Regierung	</a:t>
            </a:r>
          </a:p>
        </p:txBody>
      </p:sp>
    </p:spTree>
    <p:extLst>
      <p:ext uri="{BB962C8B-B14F-4D97-AF65-F5344CB8AC3E}">
        <p14:creationId xmlns:p14="http://schemas.microsoft.com/office/powerpoint/2010/main" val="8296727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(7)</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0" y="2548890"/>
            <a:ext cx="9825989" cy="2554545"/>
          </a:xfrm>
          <a:prstGeom prst="rect">
            <a:avLst/>
          </a:prstGeom>
          <a:noFill/>
        </p:spPr>
        <p:txBody>
          <a:bodyPr wrap="square" rtlCol="0">
            <a:spAutoFit/>
          </a:bodyPr>
          <a:lstStyle/>
          <a:p>
            <a:pPr marL="514350" indent="-514350">
              <a:tabLst>
                <a:tab pos="2149475" algn="l"/>
              </a:tabLst>
            </a:pPr>
            <a:r>
              <a:rPr lang="de-AT" sz="2800" dirty="0">
                <a:latin typeface="Verdana" pitchFamily="34" charset="0"/>
                <a:ea typeface="Verdana" pitchFamily="34" charset="0"/>
              </a:rPr>
              <a:t>März 2019	Antrag der britischen Regierung zur 	Verschiebung des </a:t>
            </a:r>
            <a:r>
              <a:rPr lang="de-AT" sz="2800" dirty="0" err="1">
                <a:latin typeface="Verdana" pitchFamily="34" charset="0"/>
                <a:ea typeface="Verdana" pitchFamily="34" charset="0"/>
              </a:rPr>
              <a:t>Brexit</a:t>
            </a:r>
            <a:r>
              <a:rPr lang="de-AT" sz="2800" dirty="0">
                <a:latin typeface="Verdana" pitchFamily="34" charset="0"/>
                <a:ea typeface="Verdana" pitchFamily="34" charset="0"/>
              </a:rPr>
              <a:t> (vom Parlament 	angenommen)</a:t>
            </a:r>
          </a:p>
          <a:p>
            <a:pPr marL="514350" indent="-514350">
              <a:tabLst>
                <a:tab pos="2149475" algn="l"/>
              </a:tabLst>
            </a:pPr>
            <a:endParaRPr lang="de-AT" sz="2000" dirty="0">
              <a:latin typeface="Verdana" pitchFamily="34" charset="0"/>
              <a:ea typeface="Verdana" pitchFamily="34" charset="0"/>
            </a:endParaRPr>
          </a:p>
          <a:p>
            <a:pPr marL="514350" indent="-514350">
              <a:tabLst>
                <a:tab pos="2149475" algn="l"/>
              </a:tabLst>
            </a:pPr>
            <a:r>
              <a:rPr lang="de-AT" sz="2800" dirty="0">
                <a:latin typeface="Verdana" pitchFamily="34" charset="0"/>
                <a:ea typeface="Verdana" pitchFamily="34" charset="0"/>
              </a:rPr>
              <a:t>März 2019	Europäischer Rat stimmt der 	Verschiebung zu.	 </a:t>
            </a:r>
          </a:p>
        </p:txBody>
      </p:sp>
    </p:spTree>
    <p:extLst>
      <p:ext uri="{BB962C8B-B14F-4D97-AF65-F5344CB8AC3E}">
        <p14:creationId xmlns:p14="http://schemas.microsoft.com/office/powerpoint/2010/main" val="8296727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(8)</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0" y="2548890"/>
            <a:ext cx="9825989" cy="2985433"/>
          </a:xfrm>
          <a:prstGeom prst="rect">
            <a:avLst/>
          </a:prstGeom>
          <a:noFill/>
        </p:spPr>
        <p:txBody>
          <a:bodyPr wrap="square" rtlCol="0">
            <a:spAutoFit/>
          </a:bodyPr>
          <a:lstStyle/>
          <a:p>
            <a:pPr marL="514350" indent="-514350">
              <a:tabLst>
                <a:tab pos="2149475" algn="l"/>
              </a:tabLst>
            </a:pPr>
            <a:r>
              <a:rPr lang="de-AT" sz="2800" dirty="0">
                <a:latin typeface="Verdana" pitchFamily="34" charset="0"/>
                <a:ea typeface="Verdana" pitchFamily="34" charset="0"/>
              </a:rPr>
              <a:t>Juli 2019	Rücktritt von Theresa May als 	Ministerpräsidentin, Nachfolger: </a:t>
            </a:r>
            <a:br>
              <a:rPr lang="de-AT" sz="2800" dirty="0">
                <a:latin typeface="Verdana" pitchFamily="34" charset="0"/>
                <a:ea typeface="Verdana" pitchFamily="34" charset="0"/>
              </a:rPr>
            </a:br>
            <a:r>
              <a:rPr lang="de-AT" sz="2800" dirty="0">
                <a:latin typeface="Verdana" pitchFamily="34" charset="0"/>
                <a:ea typeface="Verdana" pitchFamily="34" charset="0"/>
              </a:rPr>
              <a:t>	Boris Johnson</a:t>
            </a:r>
          </a:p>
          <a:p>
            <a:pPr marL="514350" indent="-514350">
              <a:tabLst>
                <a:tab pos="2149475" algn="l"/>
              </a:tabLst>
            </a:pPr>
            <a:endParaRPr lang="de-AT" sz="2000" dirty="0">
              <a:latin typeface="Verdana" pitchFamily="34" charset="0"/>
              <a:ea typeface="Verdana" pitchFamily="34" charset="0"/>
            </a:endParaRPr>
          </a:p>
          <a:p>
            <a:pPr marL="514350" indent="-514350">
              <a:tabLst>
                <a:tab pos="2149475" algn="l"/>
              </a:tabLst>
            </a:pPr>
            <a:r>
              <a:rPr lang="de-AT" sz="2800" dirty="0">
                <a:latin typeface="Verdana" pitchFamily="34" charset="0"/>
                <a:ea typeface="Verdana" pitchFamily="34" charset="0"/>
              </a:rPr>
              <a:t>Dez. 2019	Parlamentswahlen in UK – absolute 	Mehrheit für Konservative Partei unter 	Boris Johnson	 </a:t>
            </a:r>
          </a:p>
        </p:txBody>
      </p:sp>
    </p:spTree>
    <p:extLst>
      <p:ext uri="{BB962C8B-B14F-4D97-AF65-F5344CB8AC3E}">
        <p14:creationId xmlns:p14="http://schemas.microsoft.com/office/powerpoint/2010/main" val="8296727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AA4211A2-C1AA-E445-BE80-1E92AB246E71}"/>
              </a:ext>
            </a:extLst>
          </p:cNvPr>
          <p:cNvSpPr txBox="1">
            <a:spLocks/>
          </p:cNvSpPr>
          <p:nvPr/>
        </p:nvSpPr>
        <p:spPr>
          <a:xfrm>
            <a:off x="922734" y="925328"/>
            <a:ext cx="9310352" cy="111909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r>
              <a:rPr lang="de-DE" sz="4000" b="1" dirty="0">
                <a:latin typeface="Verdana" panose="020B0604030504040204" pitchFamily="34" charset="0"/>
                <a:ea typeface="Verdana" panose="020B0604030504040204" pitchFamily="34" charset="0"/>
                <a:cs typeface="Verdana" panose="020B0604030504040204" pitchFamily="34" charset="0"/>
              </a:rPr>
              <a:t>EU und UK – eine wechselvolle Geschichte (9)</a:t>
            </a:r>
            <a:endParaRPr lang="de-AT" sz="4000" b="1" dirty="0">
              <a:latin typeface="Verdana" panose="020B0604030504040204" pitchFamily="34" charset="0"/>
              <a:ea typeface="Verdana" panose="020B0604030504040204" pitchFamily="34" charset="0"/>
              <a:cs typeface="Verdana" panose="020B0604030504040204" pitchFamily="34" charset="0"/>
            </a:endParaRPr>
          </a:p>
        </p:txBody>
      </p:sp>
      <p:sp>
        <p:nvSpPr>
          <p:cNvPr id="5" name="Untertitel 2">
            <a:extLst>
              <a:ext uri="{FF2B5EF4-FFF2-40B4-BE49-F238E27FC236}">
                <a16:creationId xmlns:a16="http://schemas.microsoft.com/office/drawing/2014/main" id="{1811AF98-28C3-F94A-9210-9AEAFD90FF2C}"/>
              </a:ext>
            </a:extLst>
          </p:cNvPr>
          <p:cNvSpPr txBox="1">
            <a:spLocks/>
          </p:cNvSpPr>
          <p:nvPr/>
        </p:nvSpPr>
        <p:spPr>
          <a:xfrm>
            <a:off x="838201" y="2680753"/>
            <a:ext cx="10288424" cy="4177247"/>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endParaRPr lang="de-AT" dirty="0">
              <a:latin typeface="Verdana" panose="020B0604030504040204" pitchFamily="34" charset="0"/>
              <a:ea typeface="Verdana" panose="020B0604030504040204" pitchFamily="34" charset="0"/>
              <a:cs typeface="Verdana" panose="020B0604030504040204" pitchFamily="34" charset="0"/>
            </a:endParaRPr>
          </a:p>
        </p:txBody>
      </p:sp>
      <p:pic>
        <p:nvPicPr>
          <p:cNvPr id="7" name="Picture 6" descr="A picture containing text, device, gauge&#10;&#10;Description automatically generated">
            <a:extLst>
              <a:ext uri="{FF2B5EF4-FFF2-40B4-BE49-F238E27FC236}">
                <a16:creationId xmlns:a16="http://schemas.microsoft.com/office/drawing/2014/main" id="{CC01D0F7-FE3B-134C-89F4-066744C49D3C}"/>
              </a:ext>
            </a:extLst>
          </p:cNvPr>
          <p:cNvPicPr>
            <a:picLocks noChangeAspect="1"/>
          </p:cNvPicPr>
          <p:nvPr/>
        </p:nvPicPr>
        <p:blipFill rotWithShape="1">
          <a:blip r:embed="rId3"/>
          <a:srcRect b="65107"/>
          <a:stretch/>
        </p:blipFill>
        <p:spPr>
          <a:xfrm>
            <a:off x="-450375" y="-330002"/>
            <a:ext cx="13101850" cy="1255330"/>
          </a:xfrm>
          <a:prstGeom prst="rect">
            <a:avLst/>
          </a:prstGeom>
        </p:spPr>
      </p:pic>
      <p:pic>
        <p:nvPicPr>
          <p:cNvPr id="10" name="Picture 9" descr="Logo&#10;&#10;Description automatically generated">
            <a:extLst>
              <a:ext uri="{FF2B5EF4-FFF2-40B4-BE49-F238E27FC236}">
                <a16:creationId xmlns:a16="http://schemas.microsoft.com/office/drawing/2014/main" id="{539AE026-3992-C946-9D75-4160FB50F6F0}"/>
              </a:ext>
            </a:extLst>
          </p:cNvPr>
          <p:cNvPicPr>
            <a:picLocks noChangeAspect="1"/>
          </p:cNvPicPr>
          <p:nvPr/>
        </p:nvPicPr>
        <p:blipFill>
          <a:blip r:embed="rId4"/>
          <a:stretch>
            <a:fillRect/>
          </a:stretch>
        </p:blipFill>
        <p:spPr>
          <a:xfrm>
            <a:off x="10233086" y="630614"/>
            <a:ext cx="1677894" cy="1677894"/>
          </a:xfrm>
          <a:prstGeom prst="rect">
            <a:avLst/>
          </a:prstGeom>
        </p:spPr>
      </p:pic>
      <p:pic>
        <p:nvPicPr>
          <p:cNvPr id="13" name="Picture 12">
            <a:extLst>
              <a:ext uri="{FF2B5EF4-FFF2-40B4-BE49-F238E27FC236}">
                <a16:creationId xmlns:a16="http://schemas.microsoft.com/office/drawing/2014/main" id="{ADE09A17-A7D3-4E4D-92FC-12E83FB140B2}"/>
              </a:ext>
            </a:extLst>
          </p:cNvPr>
          <p:cNvPicPr>
            <a:picLocks noChangeAspect="1"/>
          </p:cNvPicPr>
          <p:nvPr/>
        </p:nvPicPr>
        <p:blipFill>
          <a:blip r:embed="rId5"/>
          <a:stretch>
            <a:fillRect/>
          </a:stretch>
        </p:blipFill>
        <p:spPr>
          <a:xfrm>
            <a:off x="85164" y="6242896"/>
            <a:ext cx="2325152" cy="548484"/>
          </a:xfrm>
          <a:prstGeom prst="rect">
            <a:avLst/>
          </a:prstGeom>
        </p:spPr>
      </p:pic>
      <p:sp>
        <p:nvSpPr>
          <p:cNvPr id="8" name="Fußzeilenplatzhalter 4">
            <a:extLst>
              <a:ext uri="{FF2B5EF4-FFF2-40B4-BE49-F238E27FC236}">
                <a16:creationId xmlns:a16="http://schemas.microsoft.com/office/drawing/2014/main" id="{1682C0F1-E042-2045-8A1A-8088E7B7F0BB}"/>
              </a:ext>
            </a:extLst>
          </p:cNvPr>
          <p:cNvSpPr>
            <a:spLocks noGrp="1"/>
          </p:cNvSpPr>
          <p:nvPr>
            <p:ph type="ftr" sz="quarter" idx="11"/>
          </p:nvPr>
        </p:nvSpPr>
        <p:spPr>
          <a:xfrm>
            <a:off x="4038600" y="6356350"/>
            <a:ext cx="4114800" cy="365125"/>
          </a:xfrm>
        </p:spPr>
        <p:txBody>
          <a:bodyPr/>
          <a:lstStyle/>
          <a:p>
            <a:r>
              <a:rPr lang="de-DE" dirty="0" err="1"/>
              <a:t>WissenPlus</a:t>
            </a:r>
            <a:r>
              <a:rPr lang="de-DE" dirty="0"/>
              <a:t> | März 2021 © LERNEN WILL MEHR! </a:t>
            </a:r>
            <a:br>
              <a:rPr lang="de-DE" dirty="0"/>
            </a:br>
            <a:r>
              <a:rPr lang="de-DE" dirty="0"/>
              <a:t>Autorin: Mag. Helmut Wagner, </a:t>
            </a:r>
            <a:r>
              <a:rPr lang="de-DE" dirty="0" err="1"/>
              <a:t>MSc</a:t>
            </a:r>
            <a:endParaRPr lang="de-AT" dirty="0"/>
          </a:p>
        </p:txBody>
      </p:sp>
      <p:sp>
        <p:nvSpPr>
          <p:cNvPr id="11" name="Textfeld 10"/>
          <p:cNvSpPr txBox="1"/>
          <p:nvPr/>
        </p:nvSpPr>
        <p:spPr>
          <a:xfrm>
            <a:off x="838201" y="2548890"/>
            <a:ext cx="9825989" cy="2431435"/>
          </a:xfrm>
          <a:prstGeom prst="rect">
            <a:avLst/>
          </a:prstGeom>
          <a:noFill/>
        </p:spPr>
        <p:txBody>
          <a:bodyPr wrap="square" rtlCol="0">
            <a:spAutoFit/>
          </a:bodyPr>
          <a:lstStyle/>
          <a:p>
            <a:pPr marL="514350" indent="-514350">
              <a:tabLst>
                <a:tab pos="2332038" algn="l"/>
              </a:tabLst>
            </a:pPr>
            <a:r>
              <a:rPr lang="de-AT" sz="2800" dirty="0">
                <a:latin typeface="Verdana" pitchFamily="34" charset="0"/>
                <a:ea typeface="Verdana" pitchFamily="34" charset="0"/>
              </a:rPr>
              <a:t>Dez. 2019	Neuer Austrittsvertrag</a:t>
            </a:r>
          </a:p>
          <a:p>
            <a:pPr marL="514350" indent="-514350">
              <a:tabLst>
                <a:tab pos="2149475" algn="l"/>
              </a:tabLst>
            </a:pPr>
            <a:endParaRPr lang="de-AT" sz="2000" dirty="0">
              <a:latin typeface="Verdana" pitchFamily="34" charset="0"/>
              <a:ea typeface="Verdana" pitchFamily="34" charset="0"/>
            </a:endParaRPr>
          </a:p>
          <a:p>
            <a:pPr marL="514350" indent="-514350">
              <a:tabLst>
                <a:tab pos="2332038" algn="l"/>
              </a:tabLst>
            </a:pPr>
            <a:r>
              <a:rPr lang="de-AT" sz="2800" dirty="0">
                <a:latin typeface="Verdana" pitchFamily="34" charset="0"/>
                <a:ea typeface="Verdana" pitchFamily="34" charset="0"/>
              </a:rPr>
              <a:t>Jan. 2020	</a:t>
            </a:r>
            <a:r>
              <a:rPr lang="de-AT" sz="2800" dirty="0" err="1">
                <a:latin typeface="Verdana" pitchFamily="34" charset="0"/>
                <a:ea typeface="Verdana" pitchFamily="34" charset="0"/>
              </a:rPr>
              <a:t>Brexit</a:t>
            </a:r>
            <a:r>
              <a:rPr lang="de-AT" sz="2800" dirty="0">
                <a:latin typeface="Verdana" pitchFamily="34" charset="0"/>
                <a:ea typeface="Verdana" pitchFamily="34" charset="0"/>
              </a:rPr>
              <a:t>-Abkommen wird vom 	Europaparlament bestätigt.</a:t>
            </a:r>
          </a:p>
          <a:p>
            <a:pPr marL="514350" indent="-514350">
              <a:tabLst>
                <a:tab pos="2149475" algn="l"/>
              </a:tabLst>
            </a:pPr>
            <a:endParaRPr lang="de-AT" sz="2000" dirty="0">
              <a:latin typeface="Verdana" pitchFamily="34" charset="0"/>
              <a:ea typeface="Verdana" pitchFamily="34" charset="0"/>
            </a:endParaRPr>
          </a:p>
          <a:p>
            <a:pPr marL="514350" indent="-514350">
              <a:tabLst>
                <a:tab pos="2149475" algn="l"/>
                <a:tab pos="2332038" algn="l"/>
              </a:tabLst>
            </a:pPr>
            <a:r>
              <a:rPr lang="de-AT" sz="2800" dirty="0">
                <a:latin typeface="Verdana" pitchFamily="34" charset="0"/>
                <a:ea typeface="Verdana" pitchFamily="34" charset="0"/>
              </a:rPr>
              <a:t>31.01.2020		UK verlässt die EU.	 </a:t>
            </a:r>
          </a:p>
        </p:txBody>
      </p:sp>
    </p:spTree>
    <p:extLst>
      <p:ext uri="{BB962C8B-B14F-4D97-AF65-F5344CB8AC3E}">
        <p14:creationId xmlns:p14="http://schemas.microsoft.com/office/powerpoint/2010/main" val="8296727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2002</Words>
  <Application>Microsoft Macintosh PowerPoint</Application>
  <PresentationFormat>Breitbild</PresentationFormat>
  <Paragraphs>94</Paragraphs>
  <Slides>11</Slides>
  <Notes>11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11</vt:i4>
      </vt:variant>
    </vt:vector>
  </HeadingPairs>
  <TitlesOfParts>
    <vt:vector size="16" baseType="lpstr">
      <vt:lpstr>Arial</vt:lpstr>
      <vt:lpstr>Calibri</vt:lpstr>
      <vt:lpstr>Calibri Light</vt:lpstr>
      <vt:lpstr>Verdana</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Monika Mair</dc:creator>
  <cp:lastModifiedBy>Eva Füchsl</cp:lastModifiedBy>
  <cp:revision>25</cp:revision>
  <dcterms:created xsi:type="dcterms:W3CDTF">2020-12-12T20:16:10Z</dcterms:created>
  <dcterms:modified xsi:type="dcterms:W3CDTF">2021-02-24T08:26:44Z</dcterms:modified>
</cp:coreProperties>
</file>